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2"/>
  </p:notesMasterIdLst>
  <p:sldIdLst>
    <p:sldId id="260" r:id="rId2"/>
    <p:sldId id="282" r:id="rId3"/>
    <p:sldId id="261" r:id="rId4"/>
    <p:sldId id="267" r:id="rId5"/>
    <p:sldId id="263" r:id="rId6"/>
    <p:sldId id="266" r:id="rId7"/>
    <p:sldId id="286" r:id="rId8"/>
    <p:sldId id="298" r:id="rId9"/>
    <p:sldId id="299" r:id="rId10"/>
    <p:sldId id="300" r:id="rId11"/>
    <p:sldId id="295" r:id="rId12"/>
    <p:sldId id="297" r:id="rId13"/>
    <p:sldId id="301" r:id="rId14"/>
    <p:sldId id="277" r:id="rId15"/>
    <p:sldId id="275" r:id="rId16"/>
    <p:sldId id="302" r:id="rId17"/>
    <p:sldId id="303" r:id="rId18"/>
    <p:sldId id="278" r:id="rId19"/>
    <p:sldId id="279" r:id="rId20"/>
    <p:sldId id="30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80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842" autoAdjust="0"/>
  </p:normalViewPr>
  <p:slideViewPr>
    <p:cSldViewPr>
      <p:cViewPr>
        <p:scale>
          <a:sx n="60" d="100"/>
          <a:sy n="60" d="100"/>
        </p:scale>
        <p:origin x="-1656" y="-13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FA91E0-AFBD-4D2C-8ED9-C857D9F5B276}" type="datetimeFigureOut">
              <a:rPr lang="en-US" smtClean="0"/>
              <a:pPr/>
              <a:t>8/10/2016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97FB5F-2F6B-404D-9CF9-5F16F04E4AF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শ্রেণি</a:t>
            </a:r>
            <a:r>
              <a:rPr lang="bn-BD" baseline="0" dirty="0" smtClean="0"/>
              <a:t> কার্যক্রমের শুরুতে আজকের পাঠে শিক্ষার্থীদের স্বাগত জানানোর উদ্দেশ্যে অধ্যায়ের সাথে সাদৃশ্যপূর্ণ ছবিসহ স্লাইডটি ব্যবহার করা হয়েছে। তবে বিষয়শিক্ষক ইচ্ছে করলে ছবিটি বাদ দিতে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8797FB5F-2F6B-404D-9CF9-5F16F04E4AF9}"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এই স্লাইডে</a:t>
            </a:r>
            <a:r>
              <a:rPr lang="bn-BD" baseline="0" dirty="0" smtClean="0"/>
              <a:t> ছবি ও প্রশ্নোত্তরের মাধ্যমে দ্বিতীয় ও তৃতীয় শিখলফল অর্জনের উদ্দেশ্যে সূর্যের চারদিকে বিভিন্ন গ্রহের অবস্থান বর্ণনা করার চেষ্টা করা হয়েছে। তবে এক্ষেত্রে বিষয় শিক্ষক ইচ্ছে করলে বাস্তব উপকরণ যেমন সৌর মডেল বা যেকোনো যুক্তিযুক্ত উপায়ে এ কাজটি করতে পারেন।</a:t>
            </a:r>
            <a:endParaRPr lang="en-US" dirty="0"/>
          </a:p>
        </p:txBody>
      </p:sp>
      <p:sp>
        <p:nvSpPr>
          <p:cNvPr id="4" name="Slide Number Placeholder 3"/>
          <p:cNvSpPr>
            <a:spLocks noGrp="1"/>
          </p:cNvSpPr>
          <p:nvPr>
            <p:ph type="sldNum" sz="quarter" idx="10"/>
          </p:nvPr>
        </p:nvSpPr>
        <p:spPr/>
        <p:txBody>
          <a:bodyPr/>
          <a:lstStyle/>
          <a:p>
            <a:fld id="{8797FB5F-2F6B-404D-9CF9-5F16F04E4AF9}"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এই স্লাইডে</a:t>
            </a:r>
            <a:r>
              <a:rPr lang="bn-BD" baseline="0" dirty="0" smtClean="0"/>
              <a:t> ছবি ও প্রশ্নোত্তরের মাধ্যমে প্লুটো গ্রহ নয় জ্যোতিষ্ক তা বর্ণনা করার জন্য শিক্ষার্থীদের মনোযোগ আকর্ষণ করার চেষ্টা করা হয়েছে।</a:t>
            </a:r>
            <a:endParaRPr lang="en-US" dirty="0"/>
          </a:p>
        </p:txBody>
      </p:sp>
      <p:sp>
        <p:nvSpPr>
          <p:cNvPr id="4" name="Slide Number Placeholder 3"/>
          <p:cNvSpPr>
            <a:spLocks noGrp="1"/>
          </p:cNvSpPr>
          <p:nvPr>
            <p:ph type="sldNum" sz="quarter" idx="10"/>
          </p:nvPr>
        </p:nvSpPr>
        <p:spPr/>
        <p:txBody>
          <a:bodyPr/>
          <a:lstStyle/>
          <a:p>
            <a:fld id="{8797FB5F-2F6B-404D-9CF9-5F16F04E4AF9}"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এখানে</a:t>
            </a:r>
            <a:r>
              <a:rPr lang="bn-BD" baseline="0" dirty="0" smtClean="0"/>
              <a:t> শিক্ষার্থীরা দ্বিতীয় শিখনফল অর্জন করতে সমর্থ হয়েছে কি-না তা জানার জন্য </a:t>
            </a:r>
            <a:r>
              <a:rPr lang="en-US" baseline="0" dirty="0" smtClean="0"/>
              <a:t> </a:t>
            </a:r>
            <a:r>
              <a:rPr lang="bn-BD" baseline="0" dirty="0" smtClean="0"/>
              <a:t>সুবিধাজনক দলে ভাগ করে এ ধরনের দলগত কাজের ব্যবস্থা করা যেতে পারে।   অথবা বিষয় শিক্ষক নিজের মত প্রশ্ন করেও কাজটি করতে পারেন।</a:t>
            </a:r>
            <a:endParaRPr lang="en-US" dirty="0" smtClean="0"/>
          </a:p>
          <a:p>
            <a:endParaRPr lang="en-US" dirty="0" smtClean="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18803C2A-452F-419B-98CD-9DDA2D037572}"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t>পাঠটি সম্পর্কে সার্বিকভাবে জানার জন্য মূল্যায়নের ব্যবস্থা করা যেতে পারে। অথবা বিষয় শিক্ষক নিজের মত প্রশ্ন করেও কাজটি করতে পারেন।</a:t>
            </a:r>
            <a:endParaRPr lang="en-US" smtClean="0"/>
          </a:p>
          <a:p>
            <a:endParaRPr lang="en-US" dirty="0" smtClean="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3BD9AA06-8A9C-4920-9349-5CE5376F1953}"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baseline="0" dirty="0" smtClean="0"/>
              <a:t>পাঠটি সম্পর্কে সার্বিকভাবে জানার জন্য মূল্যায়নের ব্যবস্থা করা যেতে পারে।</a:t>
            </a:r>
            <a:endParaRPr lang="en-US" dirty="0"/>
          </a:p>
        </p:txBody>
      </p:sp>
      <p:sp>
        <p:nvSpPr>
          <p:cNvPr id="4" name="Slide Number Placeholder 3"/>
          <p:cNvSpPr>
            <a:spLocks noGrp="1"/>
          </p:cNvSpPr>
          <p:nvPr>
            <p:ph type="sldNum" sz="quarter" idx="10"/>
          </p:nvPr>
        </p:nvSpPr>
        <p:spPr/>
        <p:txBody>
          <a:bodyPr/>
          <a:lstStyle/>
          <a:p>
            <a:fld id="{3BD9AA06-8A9C-4920-9349-5CE5376F1953}"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আজকের পাঠের</a:t>
            </a:r>
            <a:r>
              <a:rPr lang="bn-BD" baseline="0" dirty="0" smtClean="0"/>
              <a:t> অর্জিত শিখন দ্বারা শিক্ষার্থীরা যেন তাদের নিজ নিজ সৃজনশীল প্রতিভার বিকাশ ঘটাতে পারে সে উদ্দেশ্যে এধরনের বাড়ি কাজ দেয়া যেতে পারে। তবে বিষয় শিক্ষক ইচ্ছে করলে অন্য যে কোনো যুক্তিযুক্ত উপায় অবলম্বন করেও ভিন্ন কোনো বাড়ি কাজ দিতে পারেন।</a:t>
            </a:r>
            <a:endParaRPr lang="en-US" dirty="0"/>
          </a:p>
        </p:txBody>
      </p:sp>
      <p:sp>
        <p:nvSpPr>
          <p:cNvPr id="4" name="Slide Number Placeholder 3"/>
          <p:cNvSpPr>
            <a:spLocks noGrp="1"/>
          </p:cNvSpPr>
          <p:nvPr>
            <p:ph type="sldNum" sz="quarter" idx="10"/>
          </p:nvPr>
        </p:nvSpPr>
        <p:spPr/>
        <p:txBody>
          <a:bodyPr/>
          <a:lstStyle/>
          <a:p>
            <a:fld id="{3BD9AA06-8A9C-4920-9349-5CE5376F1953}"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itchFamily="2" charset="0"/>
                <a:cs typeface="NikoshBAN" pitchFamily="2" charset="0"/>
              </a:rPr>
              <a:t>এই</a:t>
            </a:r>
            <a:r>
              <a:rPr lang="bn-BD" baseline="0" dirty="0" smtClean="0">
                <a:latin typeface="NikoshBAN" pitchFamily="2" charset="0"/>
                <a:cs typeface="NikoshBAN" pitchFamily="2" charset="0"/>
              </a:rPr>
              <a:t>  স্লাইডে আজকের পাঠের মূল বিষয়বস্তু শিক্ষার্থীদের পূনরায় মনে করিয়ে দেবার চেষ্টা করা হয়েছে।</a:t>
            </a:r>
            <a:r>
              <a:rPr lang="en-US" baseline="0" dirty="0" smtClean="0">
                <a:latin typeface="NikoshBAN" pitchFamily="2" charset="0"/>
                <a:cs typeface="NikoshBAN" pitchFamily="2" charset="0"/>
              </a:rPr>
              <a:t> </a:t>
            </a:r>
            <a:r>
              <a:rPr lang="bn-BD" dirty="0" smtClean="0"/>
              <a:t>স্লাইডে</a:t>
            </a:r>
            <a:r>
              <a:rPr lang="bn-BD" baseline="0" dirty="0" smtClean="0"/>
              <a:t> উল্লেখিত কী</a:t>
            </a:r>
            <a:r>
              <a:rPr lang="en-US" baseline="0" dirty="0" smtClean="0"/>
              <a:t>-</a:t>
            </a:r>
            <a:r>
              <a:rPr lang="bn-BD" baseline="0" dirty="0" smtClean="0"/>
              <a:t>নোটসমূহের আলোকে শিক্ষার্থীদের কোনো জিজ্ঞাসা আছে কি-না তা জানার চেষ্টা করলে ভালো হয়</a:t>
            </a:r>
            <a:r>
              <a:rPr lang="en-US" baseline="0" dirty="0" smtClean="0"/>
              <a:t> </a:t>
            </a:r>
            <a:r>
              <a:rPr lang="bn-BD" baseline="0" dirty="0" smtClean="0"/>
              <a:t>এবং কী-নোটগুলো শিক্ষার্থীদের লিখে নিতে বলতে পারেন।</a:t>
            </a:r>
            <a:endParaRPr lang="en-US" dirty="0" smtClean="0"/>
          </a:p>
          <a:p>
            <a:r>
              <a:rPr lang="bn-BD" baseline="0" dirty="0" smtClean="0"/>
              <a:t>।</a:t>
            </a:r>
            <a:endParaRPr lang="en-US" dirty="0"/>
          </a:p>
        </p:txBody>
      </p:sp>
      <p:sp>
        <p:nvSpPr>
          <p:cNvPr id="4" name="Slide Number Placeholder 3"/>
          <p:cNvSpPr>
            <a:spLocks noGrp="1"/>
          </p:cNvSpPr>
          <p:nvPr>
            <p:ph type="sldNum" sz="quarter" idx="10"/>
          </p:nvPr>
        </p:nvSpPr>
        <p:spPr/>
        <p:txBody>
          <a:bodyPr/>
          <a:lstStyle/>
          <a:p>
            <a:fld id="{8797FB5F-2F6B-404D-9CF9-5F16F04E4AF9}"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স্লাইডে</a:t>
            </a:r>
            <a:r>
              <a:rPr lang="bn-BD" baseline="0" dirty="0" smtClean="0"/>
              <a:t> ছবি</a:t>
            </a:r>
            <a:r>
              <a:rPr lang="en-US" baseline="0" dirty="0" smtClean="0"/>
              <a:t> </a:t>
            </a:r>
            <a:r>
              <a:rPr lang="bn-BD" baseline="0" dirty="0" smtClean="0"/>
              <a:t>ও প্রশ্নোত্তরের মাধ্যমে শিক্ষার্থীদের মনোযোগ আকর্ষণ  করে আজকের পাঠের মানসিক পরিবেশ তৈরির  চেষ্টা করা হয়েছে। তবে বিষয় শিক্ষক  ভিন্ন উপায়েও এ  কাজটি করতে পারেন।</a:t>
            </a:r>
            <a:r>
              <a:rPr lang="en-US" baseline="0" dirty="0" smtClean="0"/>
              <a:t> </a:t>
            </a:r>
            <a:r>
              <a:rPr lang="bn-BD" baseline="0" dirty="0" smtClean="0"/>
              <a:t>   </a:t>
            </a:r>
            <a:r>
              <a:rPr lang="bn-BD" sz="1200" dirty="0" smtClean="0">
                <a:latin typeface="NikoshBAN" pitchFamily="2" charset="0"/>
                <a:cs typeface="NikoshBAN" pitchFamily="2" charset="0"/>
              </a:rPr>
              <a:t>বিষয়শিক্ষক</a:t>
            </a:r>
            <a:r>
              <a:rPr lang="bn-BD" sz="1200" baseline="0" dirty="0" smtClean="0">
                <a:latin typeface="NikoshBAN" pitchFamily="2" charset="0"/>
                <a:cs typeface="NikoshBAN" pitchFamily="2" charset="0"/>
              </a:rPr>
              <a:t> ইচ্ছে করলে স্লাইডে উল্লেখিত প্রশ্নগুলো মুছে দিয়ে নিজের মত প্রশ্ন করতে পারেন</a:t>
            </a:r>
            <a:r>
              <a:rPr lang="bn-BD" sz="1200" baseline="0" dirty="0" smtClean="0">
                <a:latin typeface="AdarshaLipiCon" pitchFamily="2" charset="0"/>
                <a:cs typeface="NikoshBAN" pitchFamily="2" charset="0"/>
              </a:rPr>
              <a:t>।</a:t>
            </a:r>
            <a:endParaRPr lang="en-US" dirty="0" smtClean="0"/>
          </a:p>
          <a:p>
            <a:endParaRPr lang="en-US" dirty="0"/>
          </a:p>
        </p:txBody>
      </p:sp>
      <p:sp>
        <p:nvSpPr>
          <p:cNvPr id="4" name="Slide Number Placeholder 3"/>
          <p:cNvSpPr>
            <a:spLocks noGrp="1"/>
          </p:cNvSpPr>
          <p:nvPr>
            <p:ph type="sldNum" sz="quarter" idx="10"/>
          </p:nvPr>
        </p:nvSpPr>
        <p:spPr/>
        <p:txBody>
          <a:bodyPr/>
          <a:lstStyle/>
          <a:p>
            <a:fld id="{8797FB5F-2F6B-404D-9CF9-5F16F04E4AF9}"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এই স্লাইডটি শিরোনাম</a:t>
            </a:r>
            <a:r>
              <a:rPr lang="bn-BD" baseline="0" dirty="0" smtClean="0"/>
              <a:t> লেখাসহ </a:t>
            </a:r>
            <a:r>
              <a:rPr lang="bn-BD" dirty="0" smtClean="0"/>
              <a:t>পাঠ</a:t>
            </a:r>
            <a:r>
              <a:rPr lang="bn-BD" baseline="0" dirty="0" smtClean="0"/>
              <a:t> ঘোষণার জন্য রাখা হয়েছে।</a:t>
            </a:r>
            <a:endParaRPr lang="en-US" dirty="0"/>
          </a:p>
        </p:txBody>
      </p:sp>
      <p:sp>
        <p:nvSpPr>
          <p:cNvPr id="4" name="Slide Number Placeholder 3"/>
          <p:cNvSpPr>
            <a:spLocks noGrp="1"/>
          </p:cNvSpPr>
          <p:nvPr>
            <p:ph type="sldNum" sz="quarter" idx="10"/>
          </p:nvPr>
        </p:nvSpPr>
        <p:spPr/>
        <p:txBody>
          <a:bodyPr/>
          <a:lstStyle/>
          <a:p>
            <a:fld id="{8797FB5F-2F6B-404D-9CF9-5F16F04E4AF9}"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baseline="0" dirty="0" smtClean="0"/>
              <a:t>এই পাঠ শেষে অর্জিতব্য শিখনফলকে সামনে রেখে </a:t>
            </a:r>
            <a:r>
              <a:rPr lang="bn-BD" dirty="0" smtClean="0"/>
              <a:t>পাঠকে</a:t>
            </a:r>
            <a:r>
              <a:rPr lang="bn-BD" baseline="0" dirty="0" smtClean="0"/>
              <a:t> ধারাবাহিকভাবে পরিচালনার উদ্দেশ্যে </a:t>
            </a:r>
            <a:r>
              <a:rPr lang="bn-BD" dirty="0" smtClean="0"/>
              <a:t>এই স্লাইডটি </a:t>
            </a:r>
            <a:r>
              <a:rPr lang="bn-BD" baseline="0" dirty="0" smtClean="0"/>
              <a:t>রাখা হয়েছে।</a:t>
            </a:r>
            <a:endParaRPr lang="en-US" dirty="0"/>
          </a:p>
        </p:txBody>
      </p:sp>
      <p:sp>
        <p:nvSpPr>
          <p:cNvPr id="4" name="Slide Number Placeholder 3"/>
          <p:cNvSpPr>
            <a:spLocks noGrp="1"/>
          </p:cNvSpPr>
          <p:nvPr>
            <p:ph type="sldNum" sz="quarter" idx="10"/>
          </p:nvPr>
        </p:nvSpPr>
        <p:spPr/>
        <p:txBody>
          <a:bodyPr/>
          <a:lstStyle/>
          <a:p>
            <a:fld id="{8797FB5F-2F6B-404D-9CF9-5F16F04E4AF9}"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স্লাইডে</a:t>
            </a:r>
            <a:r>
              <a:rPr lang="bn-BD" baseline="0" dirty="0" smtClean="0"/>
              <a:t> ছবি ও প্রশ্নোত্তরের মাধ্যমে প্রথম শিখলফল অর্জনের উদ্দেশ্যে দৃশ্যমান উদাহরণের সাহায্যে সৌরজগতের গঠন কাঠামোর সংক্ষিপ্ত ইতিহাস বর্ণনা করার জন্য শিক্ষার্থীদের মনোযোগ আকর্ষণ করার চেষ্টা করা হয়েছে। তবে বিষয় শিক্ষক যে কোনো যৌক্তিক উপায়েও এ  কাজটি করতে পারেন।</a:t>
            </a:r>
            <a:r>
              <a:rPr lang="bn-BD" sz="1200" dirty="0" smtClean="0">
                <a:latin typeface="NikoshBAN" pitchFamily="2" charset="0"/>
                <a:cs typeface="NikoshBAN" pitchFamily="2" charset="0"/>
              </a:rPr>
              <a:t>বিষয়শিক্ষক</a:t>
            </a:r>
            <a:r>
              <a:rPr lang="bn-BD" sz="1200" baseline="0" dirty="0" smtClean="0">
                <a:latin typeface="NikoshBAN" pitchFamily="2" charset="0"/>
                <a:cs typeface="NikoshBAN" pitchFamily="2" charset="0"/>
              </a:rPr>
              <a:t> ইচ্ছে করলে স্লাইডে উল্লেখিত প্রশ্নগুলো মুছে দিয়ে নিজের মত প্রশ্ন করতে পারেন</a:t>
            </a:r>
            <a:r>
              <a:rPr lang="bn-BD" sz="1200" baseline="0" dirty="0" smtClean="0">
                <a:latin typeface="AdarshaLipiCon" pitchFamily="2" charset="0"/>
                <a:cs typeface="NikoshBAN" pitchFamily="2" charset="0"/>
              </a:rPr>
              <a:t>।</a:t>
            </a:r>
            <a:endParaRPr lang="bn-BD" sz="1200" baseline="0" dirty="0" smtClean="0">
              <a:latin typeface="NikoshBAN" pitchFamily="2" charset="0"/>
              <a:cs typeface="NikoshBAN" pitchFamily="2" charset="0"/>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8797FB5F-2F6B-404D-9CF9-5F16F04E4AF9}"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স্লাইডে</a:t>
            </a:r>
            <a:r>
              <a:rPr lang="bn-BD" baseline="0" dirty="0" smtClean="0"/>
              <a:t> ছবির মাধ্যমে প্রথম শিখলফল অর্জনের উদ্দেশ্যে সৌরজগতের গঠন কাঠামোর সংক্ষিপ্ত ইতিহাস বর্ণনা করার জন্য শিক্ষার্থীদের মনোযোগ আকর্ষণ করার চেষ্টা করা হয়েছে। তবে বিষয় শিক্ষক যে কোনো যৌক্তিক উপায়েও এ  কাজটি করতে পারেন।</a:t>
            </a:r>
            <a:r>
              <a:rPr lang="bn-BD" sz="1200" dirty="0" smtClean="0">
                <a:latin typeface="NikoshBAN" pitchFamily="2" charset="0"/>
                <a:cs typeface="NikoshBAN" pitchFamily="2" charset="0"/>
              </a:rPr>
              <a:t>বিষয়শিক্ষক</a:t>
            </a:r>
            <a:r>
              <a:rPr lang="bn-BD" sz="1200" baseline="0" dirty="0" smtClean="0">
                <a:latin typeface="NikoshBAN" pitchFamily="2" charset="0"/>
                <a:cs typeface="NikoshBAN" pitchFamily="2" charset="0"/>
              </a:rPr>
              <a:t> ইচ্ছে করলে স্লাইডে উল্লেখিত প্রশ্নগুলো মুছে দিয়ে নিজের মত প্রশ্ন করতে পারেন</a:t>
            </a:r>
            <a:r>
              <a:rPr lang="bn-BD" sz="1200" baseline="0" dirty="0" smtClean="0">
                <a:latin typeface="AdarshaLipiCon" pitchFamily="2" charset="0"/>
                <a:cs typeface="NikoshBAN" pitchFamily="2" charset="0"/>
              </a:rPr>
              <a:t>।</a:t>
            </a:r>
            <a:endParaRPr lang="bn-BD" sz="1200" baseline="0" dirty="0" smtClean="0">
              <a:latin typeface="NikoshBAN" pitchFamily="2" charset="0"/>
              <a:cs typeface="NikoshBAN" pitchFamily="2" charset="0"/>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8797FB5F-2F6B-404D-9CF9-5F16F04E4AF9}"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স্লাইডে</a:t>
            </a:r>
            <a:r>
              <a:rPr lang="bn-BD" baseline="0" dirty="0" smtClean="0"/>
              <a:t> ভিডিওটির সাহায্যে প্রথম শিখলফল অর্জনের চেষ্টা করা হয়েছে। তবে ভিডিওটি প্রদর্শনের সময় মাঝে মাঝে থামিয়ে বিষয়টি সম্পর্কে প্রশ্নোত্তরের মাধ্যমে শিক্ষার্থীদের অংশগ্রহনে সংক্ষিপ্ত বর্ণনা দিয়ে শিক্ষার্থীদের বিষয়টি বুঝতে সাহায্য করলে ভালো হয়। এখানে উল্লেখ্য যে ভিডিওটি প্রয়োজনে একাধিক বার প্রদর্শন করা যেতে পারে। বিষয় শিক্ষক ইচ্ছে করলে অন্য কোনো যুক্তিযুক্ত উপায়ে এ বিষয়টি উপস্থাপন করতে পারেন।</a:t>
            </a:r>
            <a:endParaRPr lang="en-US" dirty="0"/>
          </a:p>
        </p:txBody>
      </p:sp>
      <p:sp>
        <p:nvSpPr>
          <p:cNvPr id="4" name="Slide Number Placeholder 3"/>
          <p:cNvSpPr>
            <a:spLocks noGrp="1"/>
          </p:cNvSpPr>
          <p:nvPr>
            <p:ph type="sldNum" sz="quarter" idx="10"/>
          </p:nvPr>
        </p:nvSpPr>
        <p:spPr/>
        <p:txBody>
          <a:bodyPr/>
          <a:lstStyle/>
          <a:p>
            <a:fld id="{8797FB5F-2F6B-404D-9CF9-5F16F04E4AF9}"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স্লাইডে</a:t>
            </a:r>
            <a:r>
              <a:rPr lang="bn-BD" baseline="0" dirty="0" smtClean="0"/>
              <a:t> ছবি ও প্রশ্নোত্তরের মাধ্যমে দ্বিতীয় ও তৃতীয় শিখলফল অর্জনের উদ্দেশ্যে সূর্যের গঠন উপস্থাপন করার চেষ্টা করা হয়েছে।</a:t>
            </a:r>
            <a:r>
              <a:rPr lang="bn-BD" sz="1200" dirty="0" smtClean="0">
                <a:latin typeface="NikoshBAN" pitchFamily="2" charset="0"/>
                <a:cs typeface="NikoshBAN" pitchFamily="2" charset="0"/>
              </a:rPr>
              <a:t>বিষয়শিক্ষক</a:t>
            </a:r>
            <a:r>
              <a:rPr lang="bn-BD" sz="1200" baseline="0" dirty="0" smtClean="0">
                <a:latin typeface="NikoshBAN" pitchFamily="2" charset="0"/>
                <a:cs typeface="NikoshBAN" pitchFamily="2" charset="0"/>
              </a:rPr>
              <a:t> ইচ্ছে করলে স্লাইডে উল্লেখিত প্রশ্নগুলো মুছে দিয়ে নিজের মত প্রশ্ন করতে পারেন</a:t>
            </a:r>
            <a:r>
              <a:rPr lang="bn-BD" sz="1200" baseline="0" dirty="0" smtClean="0">
                <a:latin typeface="AdarshaLipiCon" pitchFamily="2" charset="0"/>
                <a:cs typeface="NikoshBAN" pitchFamily="2" charset="0"/>
              </a:rPr>
              <a:t>।</a:t>
            </a:r>
            <a:endParaRPr lang="bn-BD" sz="1200" baseline="0" dirty="0" smtClean="0">
              <a:latin typeface="NikoshBAN" pitchFamily="2" charset="0"/>
              <a:cs typeface="NikoshBAN" pitchFamily="2" charset="0"/>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8797FB5F-2F6B-404D-9CF9-5F16F04E4AF9}"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স্লাইডে</a:t>
            </a:r>
            <a:r>
              <a:rPr lang="bn-BD" baseline="0" dirty="0" smtClean="0"/>
              <a:t> ছবি ও প্রশ্নোত্তরের মাধ্যমে দ্বিতীয় ও তৃতীয় শিখলফল অর্জনের উদ্দেশ্যে সূর্যের চারদিকে বিভিন্ন গ্রহের অবস্থান বর্ণনা করার চেষ্টা করা হয়েছে। তবে এক্ষেত্রে বিষয় শিক্ষক ইচ্ছে করলে বাস্তব উপকরণ যেমন সৌর মডেল বা যেকোনো যুক্তিযুক্ত উপায়ে এ কাজটি করতে পারেন।</a:t>
            </a:r>
            <a:r>
              <a:rPr lang="en-US" baseline="0" dirty="0" smtClean="0"/>
              <a:t> </a:t>
            </a:r>
            <a:r>
              <a:rPr lang="bn-BD" sz="1200" dirty="0" smtClean="0">
                <a:latin typeface="NikoshBAN" pitchFamily="2" charset="0"/>
                <a:cs typeface="NikoshBAN" pitchFamily="2" charset="0"/>
              </a:rPr>
              <a:t>বিষয়শিক্ষক</a:t>
            </a:r>
            <a:r>
              <a:rPr lang="bn-BD" sz="1200" baseline="0" dirty="0" smtClean="0">
                <a:latin typeface="NikoshBAN" pitchFamily="2" charset="0"/>
                <a:cs typeface="NikoshBAN" pitchFamily="2" charset="0"/>
              </a:rPr>
              <a:t> ইচ্ছে করলে স্লাইডে উল্লেখিত প্রশ্নগুলো মুছে দিয়ে নিজের মত প্রশ্ন করতে পারেন</a:t>
            </a:r>
            <a:r>
              <a:rPr lang="bn-BD" sz="1200" baseline="0" dirty="0" smtClean="0">
                <a:latin typeface="AdarshaLipiCon" pitchFamily="2" charset="0"/>
                <a:cs typeface="NikoshBAN" pitchFamily="2" charset="0"/>
              </a:rPr>
              <a:t>।</a:t>
            </a:r>
            <a:endParaRPr lang="bn-BD" sz="1200" baseline="0" dirty="0" smtClean="0">
              <a:latin typeface="NikoshBAN" pitchFamily="2" charset="0"/>
              <a:cs typeface="NikoshBAN" pitchFamily="2" charset="0"/>
            </a:endParaRPr>
          </a:p>
          <a:p>
            <a:endParaRPr lang="en-US" smtClean="0"/>
          </a:p>
          <a:p>
            <a:endParaRPr lang="en-US" dirty="0"/>
          </a:p>
        </p:txBody>
      </p:sp>
      <p:sp>
        <p:nvSpPr>
          <p:cNvPr id="4" name="Slide Number Placeholder 3"/>
          <p:cNvSpPr>
            <a:spLocks noGrp="1"/>
          </p:cNvSpPr>
          <p:nvPr>
            <p:ph type="sldNum" sz="quarter" idx="10"/>
          </p:nvPr>
        </p:nvSpPr>
        <p:spPr/>
        <p:txBody>
          <a:bodyPr/>
          <a:lstStyle/>
          <a:p>
            <a:fld id="{8797FB5F-2F6B-404D-9CF9-5F16F04E4AF9}"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A5C77B-4FCD-4C85-8C55-4034F1444EFD}"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F4594C-110F-4C7D-A7DE-6209DAD1D73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A5C77B-4FCD-4C85-8C55-4034F1444EFD}"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F4594C-110F-4C7D-A7DE-6209DAD1D73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A5C77B-4FCD-4C85-8C55-4034F1444EFD}"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F4594C-110F-4C7D-A7DE-6209DAD1D73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A5C77B-4FCD-4C85-8C55-4034F1444EFD}"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F4594C-110F-4C7D-A7DE-6209DAD1D73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A5C77B-4FCD-4C85-8C55-4034F1444EFD}"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F4594C-110F-4C7D-A7DE-6209DAD1D73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A5C77B-4FCD-4C85-8C55-4034F1444EFD}" type="datetimeFigureOut">
              <a:rPr lang="en-US" smtClean="0"/>
              <a:pPr/>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F4594C-110F-4C7D-A7DE-6209DAD1D73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A5C77B-4FCD-4C85-8C55-4034F1444EFD}" type="datetimeFigureOut">
              <a:rPr lang="en-US" smtClean="0"/>
              <a:pPr/>
              <a:t>8/10/2016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F4594C-110F-4C7D-A7DE-6209DAD1D73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A5C77B-4FCD-4C85-8C55-4034F1444EFD}" type="datetimeFigureOut">
              <a:rPr lang="en-US" smtClean="0"/>
              <a:pPr/>
              <a:t>8/10/2016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F4594C-110F-4C7D-A7DE-6209DAD1D73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A5C77B-4FCD-4C85-8C55-4034F1444EFD}" type="datetimeFigureOut">
              <a:rPr lang="en-US" smtClean="0"/>
              <a:pPr/>
              <a:t>8/10/2016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F4594C-110F-4C7D-A7DE-6209DAD1D73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A5C77B-4FCD-4C85-8C55-4034F1444EFD}" type="datetimeFigureOut">
              <a:rPr lang="en-US" smtClean="0"/>
              <a:pPr/>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F4594C-110F-4C7D-A7DE-6209DAD1D73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A5C77B-4FCD-4C85-8C55-4034F1444EFD}" type="datetimeFigureOut">
              <a:rPr lang="en-US" smtClean="0"/>
              <a:pPr/>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F4594C-110F-4C7D-A7DE-6209DAD1D73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A5C77B-4FCD-4C85-8C55-4034F1444EFD}" type="datetimeFigureOut">
              <a:rPr lang="en-US" smtClean="0"/>
              <a:pPr/>
              <a:t>8/10/2016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F4594C-110F-4C7D-A7DE-6209DAD1D73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2.gif"/></Relationships>
</file>

<file path=ppt/slides/_rels/slide11.xml.rels><?xml version="1.0" encoding="UTF-8" standalone="yes"?>
<Relationships xmlns="http://schemas.openxmlformats.org/package/2006/relationships"><Relationship Id="rId8" Type="http://schemas.openxmlformats.org/officeDocument/2006/relationships/image" Target="../media/image37.gif"/><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1.png"/><Relationship Id="rId9" Type="http://schemas.openxmlformats.org/officeDocument/2006/relationships/image" Target="../media/image38.png"/></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2.png"/><Relationship Id="rId3" Type="http://schemas.openxmlformats.org/officeDocument/2006/relationships/image" Target="../media/image33.png"/><Relationship Id="rId7" Type="http://schemas.openxmlformats.org/officeDocument/2006/relationships/image" Target="../media/image35.png"/><Relationship Id="rId12"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7.gif"/><Relationship Id="rId4" Type="http://schemas.openxmlformats.org/officeDocument/2006/relationships/image" Target="../media/image31.png"/><Relationship Id="rId9"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 Id="rId9" Type="http://schemas.openxmlformats.org/officeDocument/2006/relationships/image" Target="../media/image11.gif"/></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6.png"/><Relationship Id="rId3" Type="http://schemas.openxmlformats.org/officeDocument/2006/relationships/image" Target="../media/image13.jpeg"/><Relationship Id="rId7" Type="http://schemas.openxmlformats.org/officeDocument/2006/relationships/image" Target="../media/image17.jpeg"/><Relationship Id="rId12"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_rels/slide8.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gi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1447800" y="914400"/>
            <a:ext cx="5341527" cy="107721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bn-BD" sz="3200" dirty="0" smtClean="0">
                <a:latin typeface="NikoshBAN" pitchFamily="2" charset="0"/>
                <a:cs typeface="NikoshBAN" pitchFamily="2" charset="0"/>
              </a:rPr>
              <a:t>এই স্লাইডটি সম্মানিত শিক্ষকবৃন্দের জন্য। </a:t>
            </a:r>
          </a:p>
          <a:p>
            <a:r>
              <a:rPr lang="bn-BD" sz="3200" dirty="0" smtClean="0">
                <a:latin typeface="NikoshBAN" pitchFamily="2" charset="0"/>
                <a:cs typeface="NikoshBAN" pitchFamily="2" charset="0"/>
              </a:rPr>
              <a:t> তাই স্লাইডটি হাইড করে রাখা হয়েছে। </a:t>
            </a:r>
            <a:endParaRPr lang="en-US" sz="3200" dirty="0">
              <a:latin typeface="NikoshBAN" pitchFamily="2" charset="0"/>
              <a:cs typeface="NikoshBAN" pitchFamily="2" charset="0"/>
            </a:endParaRPr>
          </a:p>
        </p:txBody>
      </p:sp>
      <p:sp>
        <p:nvSpPr>
          <p:cNvPr id="3" name="TextBox 2"/>
          <p:cNvSpPr txBox="1"/>
          <p:nvPr/>
        </p:nvSpPr>
        <p:spPr>
          <a:xfrm>
            <a:off x="304800" y="2819400"/>
            <a:ext cx="8481809" cy="2062103"/>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BD" sz="3200" dirty="0" smtClean="0">
                <a:latin typeface="NikoshBAN" pitchFamily="2" charset="0"/>
                <a:cs typeface="NikoshBAN" pitchFamily="2" charset="0"/>
              </a:rPr>
              <a:t>এই পাঠটি শ্রেণিকক্ষে উপস্থাপনের জন্য প্রয়োজনীয় পরামর্শ প্রতিটি</a:t>
            </a:r>
          </a:p>
          <a:p>
            <a:r>
              <a:rPr lang="bn-BD" sz="3200" dirty="0" smtClean="0">
                <a:latin typeface="NikoshBAN" pitchFamily="2" charset="0"/>
                <a:cs typeface="NikoshBAN" pitchFamily="2" charset="0"/>
              </a:rPr>
              <a:t> স্লাইডের নিচে অর্থাৎ </a:t>
            </a:r>
            <a:r>
              <a:rPr lang="en-US" sz="3200" dirty="0" smtClean="0">
                <a:latin typeface="NikoshBAN" pitchFamily="2" charset="0"/>
                <a:cs typeface="NikoshBAN" pitchFamily="2" charset="0"/>
              </a:rPr>
              <a:t>Slide Note </a:t>
            </a:r>
            <a:r>
              <a:rPr lang="bn-BD" sz="3200" dirty="0" smtClean="0">
                <a:latin typeface="NikoshBAN" pitchFamily="2" charset="0"/>
                <a:cs typeface="NikoshBAN" pitchFamily="2" charset="0"/>
              </a:rPr>
              <a:t>এ সংযোজন করা হয়েছে। </a:t>
            </a:r>
          </a:p>
          <a:p>
            <a:r>
              <a:rPr lang="bn-BD" sz="3200" dirty="0" smtClean="0">
                <a:latin typeface="NikoshBAN" pitchFamily="2" charset="0"/>
                <a:cs typeface="NikoshBAN" pitchFamily="2" charset="0"/>
              </a:rPr>
              <a:t>আশা করি সম্মানিত শিক্ষকগণ পাঠটি উপস্থাপনের পূর্বে  উল্লেখিত</a:t>
            </a:r>
          </a:p>
          <a:p>
            <a:r>
              <a:rPr lang="bn-BD" sz="3200" dirty="0" smtClean="0">
                <a:latin typeface="NikoshBAN" pitchFamily="2" charset="0"/>
                <a:cs typeface="NikoshBAN" pitchFamily="2" charset="0"/>
              </a:rPr>
              <a:t> </a:t>
            </a:r>
            <a:r>
              <a:rPr lang="en-US" sz="3200" dirty="0" smtClean="0">
                <a:latin typeface="NikoshBAN" pitchFamily="2" charset="0"/>
                <a:cs typeface="NikoshBAN" pitchFamily="2" charset="0"/>
              </a:rPr>
              <a:t>Note </a:t>
            </a:r>
            <a:r>
              <a:rPr lang="bn-BD" sz="3200" dirty="0" smtClean="0">
                <a:latin typeface="NikoshBAN" pitchFamily="2" charset="0"/>
                <a:cs typeface="NikoshBAN" pitchFamily="2" charset="0"/>
              </a:rPr>
              <a:t>দেখে নেবেন</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এবং </a:t>
            </a:r>
            <a:r>
              <a:rPr lang="en-US" sz="3200" dirty="0" smtClean="0">
                <a:latin typeface="NikoshBAN" pitchFamily="2" charset="0"/>
                <a:cs typeface="NikoshBAN" pitchFamily="2" charset="0"/>
              </a:rPr>
              <a:t>F</a:t>
            </a:r>
            <a:r>
              <a:rPr lang="en-US" sz="3200" dirty="0" smtClean="0">
                <a:latin typeface="Times New Roman" pitchFamily="18" charset="0"/>
                <a:cs typeface="Times New Roman" pitchFamily="18" charset="0"/>
              </a:rPr>
              <a:t>5 </a:t>
            </a:r>
            <a:r>
              <a:rPr lang="bn-BD" sz="3200" dirty="0" smtClean="0">
                <a:latin typeface="NikoshBAN" pitchFamily="2" charset="0"/>
                <a:cs typeface="NikoshBAN" pitchFamily="2" charset="0"/>
              </a:rPr>
              <a:t>চেপে উপস্থাপন শুরু করতে পারেন।</a:t>
            </a:r>
            <a:endParaRPr lang="en-US" sz="3200" dirty="0">
              <a:latin typeface="NikoshBAN" pitchFamily="2" charset="0"/>
              <a:cs typeface="NikoshBAN" pitchFamily="2"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11" name="Frame 10"/>
          <p:cNvSpPr/>
          <p:nvPr/>
        </p:nvSpPr>
        <p:spPr>
          <a:xfrm>
            <a:off x="0" y="0"/>
            <a:ext cx="9144000" cy="6858000"/>
          </a:xfrm>
          <a:prstGeom prst="frame">
            <a:avLst>
              <a:gd name="adj1" fmla="val 2615"/>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 name="Group 9"/>
          <p:cNvGrpSpPr/>
          <p:nvPr/>
        </p:nvGrpSpPr>
        <p:grpSpPr>
          <a:xfrm>
            <a:off x="1905000" y="2748218"/>
            <a:ext cx="2966784" cy="2966782"/>
            <a:chOff x="1529016" y="2167519"/>
            <a:chExt cx="2966784" cy="2966782"/>
          </a:xfrm>
        </p:grpSpPr>
        <p:pic>
          <p:nvPicPr>
            <p:cNvPr id="5" name="Picture 4" descr="Sunshine.png"/>
            <p:cNvPicPr>
              <a:picLocks noChangeAspect="1"/>
            </p:cNvPicPr>
            <p:nvPr/>
          </p:nvPicPr>
          <p:blipFill>
            <a:blip r:embed="rId3" cstate="print"/>
            <a:stretch>
              <a:fillRect/>
            </a:stretch>
          </p:blipFill>
          <p:spPr>
            <a:xfrm>
              <a:off x="1529016" y="2167519"/>
              <a:ext cx="2966784" cy="2966782"/>
            </a:xfrm>
            <a:prstGeom prst="rect">
              <a:avLst/>
            </a:prstGeom>
            <a:effectLst>
              <a:softEdge rad="317500"/>
            </a:effectLst>
          </p:spPr>
        </p:pic>
        <p:pic>
          <p:nvPicPr>
            <p:cNvPr id="8" name="Picture 7" descr="Mysun-1.gif"/>
            <p:cNvPicPr>
              <a:picLocks noChangeAspect="1"/>
            </p:cNvPicPr>
            <p:nvPr/>
          </p:nvPicPr>
          <p:blipFill>
            <a:blip r:embed="rId4" cstate="print"/>
            <a:stretch>
              <a:fillRect/>
            </a:stretch>
          </p:blipFill>
          <p:spPr>
            <a:xfrm rot="10800000">
              <a:off x="2073166" y="2682766"/>
              <a:ext cx="1905000" cy="1847850"/>
            </a:xfrm>
            <a:prstGeom prst="ellipse">
              <a:avLst/>
            </a:prstGeom>
            <a:effectLst>
              <a:softEdge rad="63500"/>
            </a:effectLst>
          </p:spPr>
        </p:pic>
      </p:grpSp>
      <p:sp>
        <p:nvSpPr>
          <p:cNvPr id="6" name="TextBox 5"/>
          <p:cNvSpPr txBox="1"/>
          <p:nvPr/>
        </p:nvSpPr>
        <p:spPr>
          <a:xfrm>
            <a:off x="457200" y="838200"/>
            <a:ext cx="3877985" cy="523220"/>
          </a:xfrm>
          <a:prstGeom prst="rect">
            <a:avLst/>
          </a:prstGeom>
          <a:solidFill>
            <a:schemeClr val="accent6">
              <a:lumMod val="60000"/>
              <a:lumOff val="40000"/>
            </a:schemeClr>
          </a:solidFill>
        </p:spPr>
        <p:txBody>
          <a:bodyPr wrap="none" rtlCol="0">
            <a:spAutoFit/>
          </a:bodyPr>
          <a:lstStyle/>
          <a:p>
            <a:r>
              <a:rPr lang="bn-BD" sz="2800" dirty="0" smtClean="0">
                <a:latin typeface="NikoshBAN" pitchFamily="2" charset="0"/>
                <a:cs typeface="NikoshBAN" pitchFamily="2" charset="0"/>
              </a:rPr>
              <a:t>সূর্য তাপ ও আলো ছড়াচ্ছে কেনো?</a:t>
            </a:r>
            <a:endParaRPr lang="en-US" sz="2800" dirty="0">
              <a:latin typeface="NikoshBAN" pitchFamily="2" charset="0"/>
              <a:cs typeface="NikoshBAN" pitchFamily="2" charset="0"/>
            </a:endParaRPr>
          </a:p>
        </p:txBody>
      </p:sp>
      <p:grpSp>
        <p:nvGrpSpPr>
          <p:cNvPr id="3" name="Group 12"/>
          <p:cNvGrpSpPr/>
          <p:nvPr/>
        </p:nvGrpSpPr>
        <p:grpSpPr>
          <a:xfrm>
            <a:off x="4191000" y="838200"/>
            <a:ext cx="4343400" cy="2438400"/>
            <a:chOff x="3708640" y="838200"/>
            <a:chExt cx="4343400" cy="2438400"/>
          </a:xfrm>
        </p:grpSpPr>
        <p:cxnSp>
          <p:nvCxnSpPr>
            <p:cNvPr id="12" name="Straight Arrow Connector 11"/>
            <p:cNvCxnSpPr/>
            <p:nvPr/>
          </p:nvCxnSpPr>
          <p:spPr>
            <a:xfrm flipH="1">
              <a:off x="3708640" y="1219200"/>
              <a:ext cx="1472960" cy="20574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105400" y="838200"/>
              <a:ext cx="2946640" cy="523220"/>
            </a:xfrm>
            <a:prstGeom prst="rect">
              <a:avLst/>
            </a:prstGeom>
            <a:solidFill>
              <a:schemeClr val="accent6">
                <a:lumMod val="60000"/>
                <a:lumOff val="40000"/>
              </a:schemeClr>
            </a:solidFill>
          </p:spPr>
          <p:txBody>
            <a:bodyPr wrap="none" rtlCol="0">
              <a:spAutoFit/>
            </a:bodyPr>
            <a:lstStyle/>
            <a:p>
              <a:r>
                <a:rPr lang="bn-BD" sz="2800" dirty="0" smtClean="0">
                  <a:latin typeface="NikoshBAN" pitchFamily="2" charset="0"/>
                  <a:cs typeface="NikoshBAN" pitchFamily="2" charset="0"/>
                </a:rPr>
                <a:t>সূর্য একটি জ্বলন্ত গ্যাসপিণ্ড</a:t>
              </a:r>
              <a:endParaRPr lang="en-US" sz="2800" dirty="0">
                <a:latin typeface="NikoshBAN" pitchFamily="2" charset="0"/>
                <a:cs typeface="NikoshBAN" pitchFamily="2" charset="0"/>
              </a:endParaRPr>
            </a:p>
          </p:txBody>
        </p:sp>
      </p:grpSp>
      <p:sp>
        <p:nvSpPr>
          <p:cNvPr id="15" name="TextBox 14"/>
          <p:cNvSpPr txBox="1"/>
          <p:nvPr/>
        </p:nvSpPr>
        <p:spPr>
          <a:xfrm>
            <a:off x="457200" y="772180"/>
            <a:ext cx="3946914" cy="523220"/>
          </a:xfrm>
          <a:prstGeom prst="rect">
            <a:avLst/>
          </a:prstGeom>
          <a:solidFill>
            <a:schemeClr val="accent2">
              <a:lumMod val="60000"/>
              <a:lumOff val="40000"/>
            </a:schemeClr>
          </a:solidFill>
        </p:spPr>
        <p:txBody>
          <a:bodyPr wrap="none" rtlCol="0">
            <a:spAutoFit/>
          </a:bodyPr>
          <a:lstStyle/>
          <a:p>
            <a:r>
              <a:rPr lang="bn-BD" sz="2800" dirty="0" smtClean="0">
                <a:latin typeface="NikoshBAN" pitchFamily="2" charset="0"/>
                <a:cs typeface="NikoshBAN" pitchFamily="2" charset="0"/>
              </a:rPr>
              <a:t>সূর্যের ভিতরে কী কী গ্যাস রয়েছে?</a:t>
            </a:r>
            <a:endParaRPr lang="en-US" sz="2800" dirty="0">
              <a:latin typeface="NikoshBAN" pitchFamily="2" charset="0"/>
              <a:cs typeface="NikoshBAN" pitchFamily="2" charset="0"/>
            </a:endParaRPr>
          </a:p>
        </p:txBody>
      </p:sp>
      <p:sp>
        <p:nvSpPr>
          <p:cNvPr id="16" name="TextBox 15"/>
          <p:cNvSpPr txBox="1"/>
          <p:nvPr/>
        </p:nvSpPr>
        <p:spPr>
          <a:xfrm>
            <a:off x="4876800" y="1524000"/>
            <a:ext cx="3844322" cy="954107"/>
          </a:xfrm>
          <a:prstGeom prst="rect">
            <a:avLst/>
          </a:prstGeom>
          <a:solidFill>
            <a:schemeClr val="accent4">
              <a:lumMod val="60000"/>
              <a:lumOff val="40000"/>
            </a:schemeClr>
          </a:solidFill>
        </p:spPr>
        <p:txBody>
          <a:bodyPr wrap="none" rtlCol="0">
            <a:spAutoFit/>
          </a:bodyPr>
          <a:lstStyle/>
          <a:p>
            <a:r>
              <a:rPr lang="bn-BD" sz="2800" dirty="0" smtClean="0">
                <a:latin typeface="NikoshBAN" pitchFamily="2" charset="0"/>
                <a:cs typeface="NikoshBAN" pitchFamily="2" charset="0"/>
              </a:rPr>
              <a:t>হাইড্রোজেন, হিলিয়ামে রুপান্তরিত </a:t>
            </a:r>
          </a:p>
          <a:p>
            <a:r>
              <a:rPr lang="bn-BD" sz="2800" dirty="0" smtClean="0">
                <a:latin typeface="NikoshBAN" pitchFamily="2" charset="0"/>
                <a:cs typeface="NikoshBAN" pitchFamily="2" charset="0"/>
              </a:rPr>
              <a:t>হবার সময় প্রচুর শক্তি নির্গত হয়</a:t>
            </a:r>
            <a:endParaRPr lang="en-US" sz="2800" dirty="0">
              <a:latin typeface="NikoshBAN" pitchFamily="2" charset="0"/>
              <a:cs typeface="NikoshBAN" pitchFamily="2" charset="0"/>
            </a:endParaRPr>
          </a:p>
        </p:txBody>
      </p:sp>
      <p:sp>
        <p:nvSpPr>
          <p:cNvPr id="18" name="TextBox 17"/>
          <p:cNvSpPr txBox="1"/>
          <p:nvPr/>
        </p:nvSpPr>
        <p:spPr>
          <a:xfrm>
            <a:off x="409902" y="801082"/>
            <a:ext cx="5257800" cy="523220"/>
          </a:xfrm>
          <a:prstGeom prst="rect">
            <a:avLst/>
          </a:prstGeom>
          <a:solidFill>
            <a:schemeClr val="accent4">
              <a:lumMod val="60000"/>
              <a:lumOff val="40000"/>
            </a:schemeClr>
          </a:solidFill>
        </p:spPr>
        <p:txBody>
          <a:bodyPr wrap="square" rtlCol="0">
            <a:spAutoFit/>
          </a:bodyPr>
          <a:lstStyle/>
          <a:p>
            <a:r>
              <a:rPr lang="bn-BD" sz="2800" dirty="0" smtClean="0">
                <a:latin typeface="NikoshBAN" pitchFamily="2" charset="0"/>
                <a:cs typeface="NikoshBAN" pitchFamily="2" charset="0"/>
              </a:rPr>
              <a:t>গ্যাসগুলো কীভাবে আলো ও তাপ উৎপন্ন করে?</a:t>
            </a:r>
            <a:endParaRPr lang="en-US" sz="2800" dirty="0">
              <a:latin typeface="NikoshBAN" pitchFamily="2" charset="0"/>
              <a:cs typeface="NikoshBAN" pitchFamily="2" charset="0"/>
            </a:endParaRPr>
          </a:p>
        </p:txBody>
      </p:sp>
      <p:grpSp>
        <p:nvGrpSpPr>
          <p:cNvPr id="4" name="Group 23"/>
          <p:cNvGrpSpPr/>
          <p:nvPr/>
        </p:nvGrpSpPr>
        <p:grpSpPr>
          <a:xfrm>
            <a:off x="4343400" y="838200"/>
            <a:ext cx="3955847" cy="2286000"/>
            <a:chOff x="4191000" y="1676400"/>
            <a:chExt cx="3955847" cy="2286000"/>
          </a:xfrm>
        </p:grpSpPr>
        <p:cxnSp>
          <p:nvCxnSpPr>
            <p:cNvPr id="23" name="Straight Arrow Connector 22"/>
            <p:cNvCxnSpPr/>
            <p:nvPr/>
          </p:nvCxnSpPr>
          <p:spPr>
            <a:xfrm flipH="1">
              <a:off x="4191000" y="2133600"/>
              <a:ext cx="1295400" cy="18288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410200" y="1676400"/>
              <a:ext cx="2736647" cy="523220"/>
            </a:xfrm>
            <a:prstGeom prst="rect">
              <a:avLst/>
            </a:prstGeom>
            <a:solidFill>
              <a:schemeClr val="accent2">
                <a:lumMod val="60000"/>
                <a:lumOff val="40000"/>
              </a:schemeClr>
            </a:solidFill>
          </p:spPr>
          <p:txBody>
            <a:bodyPr wrap="none" rtlCol="0">
              <a:spAutoFit/>
            </a:bodyPr>
            <a:lstStyle/>
            <a:p>
              <a:r>
                <a:rPr lang="bn-BD" sz="2800" dirty="0" smtClean="0">
                  <a:latin typeface="NikoshBAN" pitchFamily="2" charset="0"/>
                  <a:cs typeface="NikoshBAN" pitchFamily="2" charset="0"/>
                </a:rPr>
                <a:t>হাইড্রোজেন ও হিলিয়াম</a:t>
              </a:r>
              <a:endParaRPr lang="en-US" sz="2800" dirty="0">
                <a:latin typeface="NikoshBAN" pitchFamily="2" charset="0"/>
                <a:cs typeface="NikoshBAN" pitchFamily="2" charset="0"/>
              </a:endParaRPr>
            </a:p>
          </p:txBody>
        </p:sp>
      </p:grpSp>
      <p:sp>
        <p:nvSpPr>
          <p:cNvPr id="19" name="TextBox 18"/>
          <p:cNvSpPr txBox="1"/>
          <p:nvPr/>
        </p:nvSpPr>
        <p:spPr>
          <a:xfrm>
            <a:off x="2514600" y="710625"/>
            <a:ext cx="4094391"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sz="3200" dirty="0" smtClean="0">
                <a:latin typeface="NikoshBAN" pitchFamily="2" charset="0"/>
                <a:cs typeface="NikoshBAN" pitchFamily="2" charset="0"/>
              </a:rPr>
              <a:t>সৌরজগতের কেন্দ্রে কী রয়েছে?</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xit" presetSubtype="32" fill="hold" grpId="0" nodeType="clickEffect">
                                  <p:stCondLst>
                                    <p:cond delay="0"/>
                                  </p:stCondLst>
                                  <p:childTnLst>
                                    <p:anim calcmode="lin" valueType="num">
                                      <p:cBhvr>
                                        <p:cTn id="6" dur="500"/>
                                        <p:tgtEl>
                                          <p:spTgt spid="19"/>
                                        </p:tgtEl>
                                        <p:attrNameLst>
                                          <p:attrName>ppt_w</p:attrName>
                                        </p:attrNameLst>
                                      </p:cBhvr>
                                      <p:tavLst>
                                        <p:tav tm="0">
                                          <p:val>
                                            <p:strVal val="ppt_w"/>
                                          </p:val>
                                        </p:tav>
                                        <p:tav tm="100000">
                                          <p:val>
                                            <p:fltVal val="0"/>
                                          </p:val>
                                        </p:tav>
                                      </p:tavLst>
                                    </p:anim>
                                    <p:anim calcmode="lin" valueType="num">
                                      <p:cBhvr>
                                        <p:cTn id="7" dur="500"/>
                                        <p:tgtEl>
                                          <p:spTgt spid="19"/>
                                        </p:tgtEl>
                                        <p:attrNameLst>
                                          <p:attrName>ppt_h</p:attrName>
                                        </p:attrNameLst>
                                      </p:cBhvr>
                                      <p:tavLst>
                                        <p:tav tm="0">
                                          <p:val>
                                            <p:strVal val="ppt_h"/>
                                          </p:val>
                                        </p:tav>
                                        <p:tav tm="100000">
                                          <p:val>
                                            <p:fltVal val="0"/>
                                          </p:val>
                                        </p:tav>
                                      </p:tavLst>
                                    </p:anim>
                                    <p:set>
                                      <p:cBhvr>
                                        <p:cTn id="8" dur="1" fill="hold">
                                          <p:stCondLst>
                                            <p:cond delay="499"/>
                                          </p:stCondLst>
                                        </p:cTn>
                                        <p:tgtEl>
                                          <p:spTgt spid="19"/>
                                        </p:tgtEl>
                                        <p:attrNameLst>
                                          <p:attrName>style.visibility</p:attrName>
                                        </p:attrNameLst>
                                      </p:cBhvr>
                                      <p:to>
                                        <p:strVal val="hidden"/>
                                      </p:to>
                                    </p:set>
                                  </p:childTnLst>
                                </p:cTn>
                              </p:par>
                              <p:par>
                                <p:cTn id="9" presetID="23" presetClass="entr" presetSubtype="16"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1"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mph" presetSubtype="0" fill="hold" nodeType="clickEffect">
                                  <p:stCondLst>
                                    <p:cond delay="0"/>
                                  </p:stCondLst>
                                  <p:childTnLst>
                                    <p:animScale>
                                      <p:cBhvr>
                                        <p:cTn id="21" dur="2000" fill="hold"/>
                                        <p:tgtEl>
                                          <p:spTgt spid="2"/>
                                        </p:tgtEl>
                                      </p:cBhvr>
                                      <p:by x="200000" y="200000"/>
                                    </p:animScale>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up)">
                                      <p:cBhvr>
                                        <p:cTn id="26"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up)">
                                      <p:cBhvr>
                                        <p:cTn id="40" dur="5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15"/>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4"/>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left)">
                                      <p:cBhvr>
                                        <p:cTn id="51" dur="5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up)">
                                      <p:cBhvr>
                                        <p:cTn id="5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5" grpId="0" animBg="1"/>
      <p:bldP spid="15" grpId="1" animBg="1"/>
      <p:bldP spid="16" grpId="0" animBg="1"/>
      <p:bldP spid="18"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6" name="Rectangle 5"/>
          <p:cNvSpPr/>
          <p:nvPr/>
        </p:nvSpPr>
        <p:spPr>
          <a:xfrm>
            <a:off x="0" y="3182006"/>
            <a:ext cx="9144000" cy="2304394"/>
          </a:xfrm>
          <a:prstGeom prst="rect">
            <a:avLst/>
          </a:prstGeom>
          <a:gradFill flip="none" rotWithShape="1">
            <a:gsLst>
              <a:gs pos="200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descr="Picture2.png"/>
          <p:cNvPicPr>
            <a:picLocks noChangeAspect="1"/>
          </p:cNvPicPr>
          <p:nvPr/>
        </p:nvPicPr>
        <p:blipFill>
          <a:blip r:embed="rId3" cstate="print"/>
          <a:srcRect l="44044" t="24358" b="40522"/>
          <a:stretch>
            <a:fillRect/>
          </a:stretch>
        </p:blipFill>
        <p:spPr>
          <a:xfrm>
            <a:off x="0" y="3186752"/>
            <a:ext cx="8422448" cy="2299648"/>
          </a:xfrm>
          <a:prstGeom prst="rect">
            <a:avLst/>
          </a:prstGeom>
        </p:spPr>
      </p:pic>
      <p:pic>
        <p:nvPicPr>
          <p:cNvPr id="7" name="Picture 6" descr="Sunshine.png"/>
          <p:cNvPicPr>
            <a:picLocks noChangeAspect="1"/>
          </p:cNvPicPr>
          <p:nvPr/>
        </p:nvPicPr>
        <p:blipFill>
          <a:blip r:embed="rId4" cstate="print"/>
          <a:stretch>
            <a:fillRect/>
          </a:stretch>
        </p:blipFill>
        <p:spPr>
          <a:xfrm>
            <a:off x="-1066800" y="3240051"/>
            <a:ext cx="2277882" cy="2277880"/>
          </a:xfrm>
          <a:prstGeom prst="rect">
            <a:avLst/>
          </a:prstGeom>
          <a:effectLst>
            <a:softEdge rad="317500"/>
          </a:effectLst>
        </p:spPr>
      </p:pic>
      <p:pic>
        <p:nvPicPr>
          <p:cNvPr id="10" name="Picture 9" descr="Earth.png"/>
          <p:cNvPicPr>
            <a:picLocks noChangeAspect="1"/>
          </p:cNvPicPr>
          <p:nvPr/>
        </p:nvPicPr>
        <p:blipFill>
          <a:blip r:embed="rId5" cstate="print"/>
          <a:stretch>
            <a:fillRect/>
          </a:stretch>
        </p:blipFill>
        <p:spPr>
          <a:xfrm>
            <a:off x="685800" y="5486400"/>
            <a:ext cx="951514" cy="940638"/>
          </a:xfrm>
          <a:prstGeom prst="rect">
            <a:avLst/>
          </a:prstGeom>
        </p:spPr>
      </p:pic>
      <p:pic>
        <p:nvPicPr>
          <p:cNvPr id="8" name="Picture 7" descr="Murcury_Budh.png"/>
          <p:cNvPicPr>
            <a:picLocks noChangeAspect="1"/>
          </p:cNvPicPr>
          <p:nvPr/>
        </p:nvPicPr>
        <p:blipFill>
          <a:blip r:embed="rId6" cstate="print"/>
          <a:stretch>
            <a:fillRect/>
          </a:stretch>
        </p:blipFill>
        <p:spPr>
          <a:xfrm>
            <a:off x="-455574" y="5029200"/>
            <a:ext cx="455574" cy="449878"/>
          </a:xfrm>
          <a:prstGeom prst="rect">
            <a:avLst/>
          </a:prstGeom>
        </p:spPr>
      </p:pic>
      <p:pic>
        <p:nvPicPr>
          <p:cNvPr id="9" name="Picture 8" descr="Venus_Sukro.png"/>
          <p:cNvPicPr>
            <a:picLocks noChangeAspect="1"/>
          </p:cNvPicPr>
          <p:nvPr/>
        </p:nvPicPr>
        <p:blipFill>
          <a:blip r:embed="rId7" cstate="print"/>
          <a:stretch>
            <a:fillRect/>
          </a:stretch>
        </p:blipFill>
        <p:spPr>
          <a:xfrm>
            <a:off x="-861890" y="5029200"/>
            <a:ext cx="861890" cy="834744"/>
          </a:xfrm>
          <a:prstGeom prst="rect">
            <a:avLst/>
          </a:prstGeom>
          <a:effectLst>
            <a:softEdge rad="31750"/>
          </a:effectLst>
        </p:spPr>
      </p:pic>
      <p:pic>
        <p:nvPicPr>
          <p:cNvPr id="17" name="Picture 16" descr="Think.gif"/>
          <p:cNvPicPr>
            <a:picLocks noChangeAspect="1"/>
          </p:cNvPicPr>
          <p:nvPr/>
        </p:nvPicPr>
        <p:blipFill>
          <a:blip r:embed="rId8" cstate="print"/>
          <a:stretch>
            <a:fillRect/>
          </a:stretch>
        </p:blipFill>
        <p:spPr>
          <a:xfrm>
            <a:off x="914400" y="3429000"/>
            <a:ext cx="695325" cy="695325"/>
          </a:xfrm>
          <a:prstGeom prst="rect">
            <a:avLst/>
          </a:prstGeom>
        </p:spPr>
      </p:pic>
      <p:grpSp>
        <p:nvGrpSpPr>
          <p:cNvPr id="25" name="Group 24"/>
          <p:cNvGrpSpPr/>
          <p:nvPr/>
        </p:nvGrpSpPr>
        <p:grpSpPr>
          <a:xfrm>
            <a:off x="701567" y="1676400"/>
            <a:ext cx="1295400" cy="584775"/>
            <a:chOff x="685801" y="1981200"/>
            <a:chExt cx="1295400" cy="584775"/>
          </a:xfrm>
        </p:grpSpPr>
        <p:sp>
          <p:nvSpPr>
            <p:cNvPr id="21" name="Freeform 20"/>
            <p:cNvSpPr/>
            <p:nvPr/>
          </p:nvSpPr>
          <p:spPr>
            <a:xfrm>
              <a:off x="685801" y="2057400"/>
              <a:ext cx="1295400" cy="457200"/>
            </a:xfrm>
            <a:custGeom>
              <a:avLst/>
              <a:gdLst>
                <a:gd name="connsiteX0" fmla="*/ 0 w 1353787"/>
                <a:gd name="connsiteY0" fmla="*/ 0 h 522514"/>
                <a:gd name="connsiteX1" fmla="*/ 1021278 w 1353787"/>
                <a:gd name="connsiteY1" fmla="*/ 23750 h 522514"/>
                <a:gd name="connsiteX2" fmla="*/ 1353787 w 1353787"/>
                <a:gd name="connsiteY2" fmla="*/ 261257 h 522514"/>
                <a:gd name="connsiteX3" fmla="*/ 973776 w 1353787"/>
                <a:gd name="connsiteY3" fmla="*/ 510639 h 522514"/>
                <a:gd name="connsiteX4" fmla="*/ 11875 w 1353787"/>
                <a:gd name="connsiteY4" fmla="*/ 522514 h 522514"/>
                <a:gd name="connsiteX5" fmla="*/ 0 w 1353787"/>
                <a:gd name="connsiteY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3787" h="522514">
                  <a:moveTo>
                    <a:pt x="0" y="0"/>
                  </a:moveTo>
                  <a:lnTo>
                    <a:pt x="1021278" y="23750"/>
                  </a:lnTo>
                  <a:lnTo>
                    <a:pt x="1353787" y="261257"/>
                  </a:lnTo>
                  <a:lnTo>
                    <a:pt x="973776" y="510639"/>
                  </a:lnTo>
                  <a:lnTo>
                    <a:pt x="11875" y="522514"/>
                  </a:lnTo>
                  <a:lnTo>
                    <a:pt x="0" y="0"/>
                  </a:lnTo>
                  <a:close/>
                </a:path>
              </a:pathLst>
            </a:custGeom>
            <a:solidFill>
              <a:schemeClr val="accent2">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838200" y="1981200"/>
              <a:ext cx="543739" cy="584775"/>
            </a:xfrm>
            <a:prstGeom prst="rect">
              <a:avLst/>
            </a:prstGeom>
            <a:noFill/>
          </p:spPr>
          <p:txBody>
            <a:bodyPr wrap="none" rtlCol="0">
              <a:spAutoFit/>
            </a:bodyPr>
            <a:lstStyle/>
            <a:p>
              <a:r>
                <a:rPr lang="bn-BD" sz="3200" dirty="0" smtClean="0">
                  <a:latin typeface="NikoshBAN" pitchFamily="2" charset="0"/>
                  <a:cs typeface="NikoshBAN" pitchFamily="2" charset="0"/>
                </a:rPr>
                <a:t>বুধ</a:t>
              </a:r>
              <a:endParaRPr lang="en-US" sz="3200" dirty="0">
                <a:latin typeface="NikoshBAN" pitchFamily="2" charset="0"/>
                <a:cs typeface="NikoshBAN" pitchFamily="2" charset="0"/>
              </a:endParaRPr>
            </a:p>
          </p:txBody>
        </p:sp>
      </p:grpSp>
      <p:sp>
        <p:nvSpPr>
          <p:cNvPr id="26" name="TextBox 25"/>
          <p:cNvSpPr txBox="1"/>
          <p:nvPr/>
        </p:nvSpPr>
        <p:spPr>
          <a:xfrm>
            <a:off x="2019259" y="1686580"/>
            <a:ext cx="6559809" cy="523220"/>
          </a:xfrm>
          <a:prstGeom prst="rect">
            <a:avLst/>
          </a:prstGeom>
          <a:noFill/>
          <a:ln w="38100">
            <a:solidFill>
              <a:srgbClr val="C00000"/>
            </a:solidFill>
          </a:ln>
        </p:spPr>
        <p:txBody>
          <a:bodyPr wrap="none" rtlCol="0">
            <a:spAutoFit/>
          </a:bodyPr>
          <a:lstStyle/>
          <a:p>
            <a:r>
              <a:rPr lang="bn-BD" sz="2800" dirty="0" smtClean="0">
                <a:latin typeface="NikoshBAN" pitchFamily="2" charset="0"/>
                <a:cs typeface="NikoshBAN" pitchFamily="2" charset="0"/>
              </a:rPr>
              <a:t>বুধ সূর্যের সবচেয়ে কাছের গ্রহ। এতে কোনো বায়ুমণ্ডল নেই।</a:t>
            </a:r>
          </a:p>
        </p:txBody>
      </p:sp>
      <p:pic>
        <p:nvPicPr>
          <p:cNvPr id="28" name="Picture 27" descr="Think.gif"/>
          <p:cNvPicPr>
            <a:picLocks noChangeAspect="1"/>
          </p:cNvPicPr>
          <p:nvPr/>
        </p:nvPicPr>
        <p:blipFill>
          <a:blip r:embed="rId8" cstate="print"/>
          <a:stretch>
            <a:fillRect/>
          </a:stretch>
        </p:blipFill>
        <p:spPr>
          <a:xfrm>
            <a:off x="1676400" y="3352800"/>
            <a:ext cx="695325" cy="695325"/>
          </a:xfrm>
          <a:prstGeom prst="rect">
            <a:avLst/>
          </a:prstGeom>
        </p:spPr>
      </p:pic>
      <p:grpSp>
        <p:nvGrpSpPr>
          <p:cNvPr id="30" name="Group 29"/>
          <p:cNvGrpSpPr/>
          <p:nvPr/>
        </p:nvGrpSpPr>
        <p:grpSpPr>
          <a:xfrm>
            <a:off x="685800" y="1676400"/>
            <a:ext cx="1295400" cy="584775"/>
            <a:chOff x="4876800" y="5562600"/>
            <a:chExt cx="1295400" cy="584775"/>
          </a:xfrm>
        </p:grpSpPr>
        <p:sp>
          <p:nvSpPr>
            <p:cNvPr id="23" name="Freeform 22"/>
            <p:cNvSpPr/>
            <p:nvPr/>
          </p:nvSpPr>
          <p:spPr>
            <a:xfrm>
              <a:off x="4876800" y="5638800"/>
              <a:ext cx="1295400" cy="457200"/>
            </a:xfrm>
            <a:custGeom>
              <a:avLst/>
              <a:gdLst>
                <a:gd name="connsiteX0" fmla="*/ 0 w 1353787"/>
                <a:gd name="connsiteY0" fmla="*/ 0 h 522514"/>
                <a:gd name="connsiteX1" fmla="*/ 1021278 w 1353787"/>
                <a:gd name="connsiteY1" fmla="*/ 23750 h 522514"/>
                <a:gd name="connsiteX2" fmla="*/ 1353787 w 1353787"/>
                <a:gd name="connsiteY2" fmla="*/ 261257 h 522514"/>
                <a:gd name="connsiteX3" fmla="*/ 973776 w 1353787"/>
                <a:gd name="connsiteY3" fmla="*/ 510639 h 522514"/>
                <a:gd name="connsiteX4" fmla="*/ 11875 w 1353787"/>
                <a:gd name="connsiteY4" fmla="*/ 522514 h 522514"/>
                <a:gd name="connsiteX5" fmla="*/ 0 w 1353787"/>
                <a:gd name="connsiteY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3787" h="522514">
                  <a:moveTo>
                    <a:pt x="0" y="0"/>
                  </a:moveTo>
                  <a:lnTo>
                    <a:pt x="1021278" y="23750"/>
                  </a:lnTo>
                  <a:lnTo>
                    <a:pt x="1353787" y="261257"/>
                  </a:lnTo>
                  <a:lnTo>
                    <a:pt x="973776" y="510639"/>
                  </a:lnTo>
                  <a:lnTo>
                    <a:pt x="11875" y="522514"/>
                  </a:lnTo>
                  <a:lnTo>
                    <a:pt x="0" y="0"/>
                  </a:lnTo>
                  <a:close/>
                </a:path>
              </a:pathLst>
            </a:custGeom>
            <a:solidFill>
              <a:schemeClr val="accent5">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029200" y="5562600"/>
              <a:ext cx="662361" cy="584775"/>
            </a:xfrm>
            <a:prstGeom prst="rect">
              <a:avLst/>
            </a:prstGeom>
            <a:noFill/>
          </p:spPr>
          <p:txBody>
            <a:bodyPr wrap="none" rtlCol="0">
              <a:spAutoFit/>
            </a:bodyPr>
            <a:lstStyle/>
            <a:p>
              <a:r>
                <a:rPr lang="bn-BD" sz="3200" dirty="0" smtClean="0">
                  <a:latin typeface="NikoshBAN" pitchFamily="2" charset="0"/>
                  <a:cs typeface="NikoshBAN" pitchFamily="2" charset="0"/>
                </a:rPr>
                <a:t>শুক্র</a:t>
              </a:r>
              <a:endParaRPr lang="en-US" sz="3200" dirty="0">
                <a:latin typeface="NikoshBAN" pitchFamily="2" charset="0"/>
                <a:cs typeface="NikoshBAN" pitchFamily="2" charset="0"/>
              </a:endParaRPr>
            </a:p>
          </p:txBody>
        </p:sp>
      </p:grpSp>
      <p:sp>
        <p:nvSpPr>
          <p:cNvPr id="31" name="TextBox 30"/>
          <p:cNvSpPr txBox="1"/>
          <p:nvPr/>
        </p:nvSpPr>
        <p:spPr>
          <a:xfrm>
            <a:off x="1981201" y="1484293"/>
            <a:ext cx="6248400" cy="954107"/>
          </a:xfrm>
          <a:prstGeom prst="rect">
            <a:avLst/>
          </a:prstGeom>
          <a:noFill/>
          <a:ln w="38100">
            <a:solidFill>
              <a:srgbClr val="002060"/>
            </a:solidFill>
          </a:ln>
        </p:spPr>
        <p:txBody>
          <a:bodyPr wrap="square" rtlCol="0">
            <a:spAutoFit/>
          </a:bodyPr>
          <a:lstStyle/>
          <a:p>
            <a:r>
              <a:rPr lang="bn-BD" sz="2800" dirty="0" smtClean="0">
                <a:latin typeface="NikoshBAN" pitchFamily="2" charset="0"/>
                <a:cs typeface="NikoshBAN" pitchFamily="2" charset="0"/>
              </a:rPr>
              <a:t>সূর্য থেকে দূরত্বের হিসাবে শুক্র দ্বিতীয় গ্রহ। সন্ধায় পশ্চিম </a:t>
            </a:r>
          </a:p>
          <a:p>
            <a:r>
              <a:rPr lang="bn-BD" sz="2800" dirty="0" smtClean="0">
                <a:latin typeface="NikoshBAN" pitchFamily="2" charset="0"/>
                <a:cs typeface="NikoshBAN" pitchFamily="2" charset="0"/>
              </a:rPr>
              <a:t>আকাশে এবং ভোরে শুকতারা রুপে একে দেখা যায়।</a:t>
            </a:r>
          </a:p>
        </p:txBody>
      </p:sp>
      <p:sp>
        <p:nvSpPr>
          <p:cNvPr id="32" name="TextBox 31"/>
          <p:cNvSpPr txBox="1"/>
          <p:nvPr/>
        </p:nvSpPr>
        <p:spPr>
          <a:xfrm>
            <a:off x="1828800" y="1295400"/>
            <a:ext cx="6966972" cy="1384995"/>
          </a:xfrm>
          <a:prstGeom prst="rect">
            <a:avLst/>
          </a:prstGeom>
          <a:noFill/>
          <a:ln w="38100">
            <a:solidFill>
              <a:srgbClr val="008000"/>
            </a:solidFill>
          </a:ln>
        </p:spPr>
        <p:txBody>
          <a:bodyPr wrap="none" rtlCol="0">
            <a:spAutoFit/>
          </a:bodyPr>
          <a:lstStyle/>
          <a:p>
            <a:r>
              <a:rPr lang="bn-BD" sz="2800" dirty="0" smtClean="0">
                <a:latin typeface="NikoshBAN" pitchFamily="2" charset="0"/>
                <a:cs typeface="NikoshBAN" pitchFamily="2" charset="0"/>
              </a:rPr>
              <a:t>সূর্য থেকে দূরত্বের হিসাবে পৃথিবী তৃতীয় গ্রহ। এখানে জীবনের</a:t>
            </a:r>
          </a:p>
          <a:p>
            <a:r>
              <a:rPr lang="bn-BD" sz="2800" dirty="0" smtClean="0">
                <a:latin typeface="NikoshBAN" pitchFamily="2" charset="0"/>
                <a:cs typeface="NikoshBAN" pitchFamily="2" charset="0"/>
              </a:rPr>
              <a:t> জন্য উপযোগী উপকরণ ও পরিবেশ রয়েছে। এই গ্রহটি  ১ বছরে</a:t>
            </a:r>
          </a:p>
          <a:p>
            <a:r>
              <a:rPr lang="bn-BD" sz="2800" dirty="0" smtClean="0">
                <a:latin typeface="NikoshBAN" pitchFamily="2" charset="0"/>
                <a:cs typeface="NikoshBAN" pitchFamily="2" charset="0"/>
              </a:rPr>
              <a:t> সূর্যকে একবার প্রদক্ষিণ করে।</a:t>
            </a:r>
            <a:endParaRPr lang="en-US" sz="2800" dirty="0">
              <a:latin typeface="NikoshBAN" pitchFamily="2" charset="0"/>
              <a:cs typeface="NikoshBAN" pitchFamily="2" charset="0"/>
            </a:endParaRPr>
          </a:p>
        </p:txBody>
      </p:sp>
      <p:grpSp>
        <p:nvGrpSpPr>
          <p:cNvPr id="34" name="Group 33"/>
          <p:cNvGrpSpPr/>
          <p:nvPr/>
        </p:nvGrpSpPr>
        <p:grpSpPr>
          <a:xfrm>
            <a:off x="533400" y="1676400"/>
            <a:ext cx="1295400" cy="584775"/>
            <a:chOff x="381000" y="5746532"/>
            <a:chExt cx="1295400" cy="584775"/>
          </a:xfrm>
        </p:grpSpPr>
        <p:sp>
          <p:nvSpPr>
            <p:cNvPr id="22" name="Freeform 21"/>
            <p:cNvSpPr/>
            <p:nvPr/>
          </p:nvSpPr>
          <p:spPr>
            <a:xfrm>
              <a:off x="381000" y="5791200"/>
              <a:ext cx="1295400" cy="457200"/>
            </a:xfrm>
            <a:custGeom>
              <a:avLst/>
              <a:gdLst>
                <a:gd name="connsiteX0" fmla="*/ 0 w 1353787"/>
                <a:gd name="connsiteY0" fmla="*/ 0 h 522514"/>
                <a:gd name="connsiteX1" fmla="*/ 1021278 w 1353787"/>
                <a:gd name="connsiteY1" fmla="*/ 23750 h 522514"/>
                <a:gd name="connsiteX2" fmla="*/ 1353787 w 1353787"/>
                <a:gd name="connsiteY2" fmla="*/ 261257 h 522514"/>
                <a:gd name="connsiteX3" fmla="*/ 973776 w 1353787"/>
                <a:gd name="connsiteY3" fmla="*/ 510639 h 522514"/>
                <a:gd name="connsiteX4" fmla="*/ 11875 w 1353787"/>
                <a:gd name="connsiteY4" fmla="*/ 522514 h 522514"/>
                <a:gd name="connsiteX5" fmla="*/ 0 w 1353787"/>
                <a:gd name="connsiteY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3787" h="522514">
                  <a:moveTo>
                    <a:pt x="0" y="0"/>
                  </a:moveTo>
                  <a:lnTo>
                    <a:pt x="1021278" y="23750"/>
                  </a:lnTo>
                  <a:lnTo>
                    <a:pt x="1353787" y="261257"/>
                  </a:lnTo>
                  <a:lnTo>
                    <a:pt x="973776" y="510639"/>
                  </a:lnTo>
                  <a:lnTo>
                    <a:pt x="11875" y="522514"/>
                  </a:lnTo>
                  <a:lnTo>
                    <a:pt x="0" y="0"/>
                  </a:lnTo>
                  <a:close/>
                </a:path>
              </a:pathLst>
            </a:custGeom>
            <a:solidFill>
              <a:schemeClr val="accent1">
                <a:lumMod val="60000"/>
                <a:lumOff val="40000"/>
              </a:scheme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409902" y="5746532"/>
              <a:ext cx="958917" cy="584775"/>
            </a:xfrm>
            <a:prstGeom prst="rect">
              <a:avLst/>
            </a:prstGeom>
            <a:noFill/>
          </p:spPr>
          <p:txBody>
            <a:bodyPr wrap="none" rtlCol="0">
              <a:spAutoFit/>
            </a:bodyPr>
            <a:lstStyle/>
            <a:p>
              <a:r>
                <a:rPr lang="bn-BD" sz="3200" dirty="0" smtClean="0">
                  <a:latin typeface="NikoshBAN" pitchFamily="2" charset="0"/>
                  <a:cs typeface="NikoshBAN" pitchFamily="2" charset="0"/>
                </a:rPr>
                <a:t>পৃথিবী</a:t>
              </a:r>
              <a:endParaRPr lang="en-US" sz="3200" dirty="0">
                <a:latin typeface="NikoshBAN" pitchFamily="2" charset="0"/>
                <a:cs typeface="NikoshBAN" pitchFamily="2" charset="0"/>
              </a:endParaRPr>
            </a:p>
          </p:txBody>
        </p:sp>
      </p:grpSp>
      <p:pic>
        <p:nvPicPr>
          <p:cNvPr id="35" name="Picture 34" descr="Think.gif"/>
          <p:cNvPicPr>
            <a:picLocks noChangeAspect="1"/>
          </p:cNvPicPr>
          <p:nvPr/>
        </p:nvPicPr>
        <p:blipFill>
          <a:blip r:embed="rId8" cstate="print"/>
          <a:stretch>
            <a:fillRect/>
          </a:stretch>
        </p:blipFill>
        <p:spPr>
          <a:xfrm>
            <a:off x="2428875" y="3190875"/>
            <a:ext cx="695325" cy="695325"/>
          </a:xfrm>
          <a:prstGeom prst="rect">
            <a:avLst/>
          </a:prstGeom>
        </p:spPr>
      </p:pic>
      <p:pic>
        <p:nvPicPr>
          <p:cNvPr id="36" name="Picture 35" descr="Mars_Mongol.png"/>
          <p:cNvPicPr>
            <a:picLocks noChangeAspect="1"/>
          </p:cNvPicPr>
          <p:nvPr/>
        </p:nvPicPr>
        <p:blipFill>
          <a:blip r:embed="rId9" cstate="print"/>
          <a:stretch>
            <a:fillRect/>
          </a:stretch>
        </p:blipFill>
        <p:spPr>
          <a:xfrm>
            <a:off x="2590800" y="5562600"/>
            <a:ext cx="862534" cy="855284"/>
          </a:xfrm>
          <a:prstGeom prst="rect">
            <a:avLst/>
          </a:prstGeom>
        </p:spPr>
      </p:pic>
      <p:pic>
        <p:nvPicPr>
          <p:cNvPr id="37" name="Picture 36" descr="Think.gif"/>
          <p:cNvPicPr>
            <a:picLocks noChangeAspect="1"/>
          </p:cNvPicPr>
          <p:nvPr/>
        </p:nvPicPr>
        <p:blipFill>
          <a:blip r:embed="rId8" cstate="print"/>
          <a:stretch>
            <a:fillRect/>
          </a:stretch>
        </p:blipFill>
        <p:spPr>
          <a:xfrm>
            <a:off x="3581400" y="3571875"/>
            <a:ext cx="695325" cy="695325"/>
          </a:xfrm>
          <a:prstGeom prst="rect">
            <a:avLst/>
          </a:prstGeom>
        </p:spPr>
      </p:pic>
      <p:sp>
        <p:nvSpPr>
          <p:cNvPr id="38" name="TextBox 37"/>
          <p:cNvSpPr txBox="1"/>
          <p:nvPr/>
        </p:nvSpPr>
        <p:spPr>
          <a:xfrm>
            <a:off x="1975564" y="1282005"/>
            <a:ext cx="6787436" cy="1384995"/>
          </a:xfrm>
          <a:prstGeom prst="rect">
            <a:avLst/>
          </a:prstGeom>
          <a:noFill/>
          <a:ln w="38100">
            <a:solidFill>
              <a:schemeClr val="tx1"/>
            </a:solidFill>
          </a:ln>
        </p:spPr>
        <p:txBody>
          <a:bodyPr wrap="none" rtlCol="0">
            <a:spAutoFit/>
          </a:bodyPr>
          <a:lstStyle/>
          <a:p>
            <a:r>
              <a:rPr lang="bn-BD" sz="2800" dirty="0" smtClean="0">
                <a:latin typeface="NikoshBAN" pitchFamily="2" charset="0"/>
                <a:cs typeface="NikoshBAN" pitchFamily="2" charset="0"/>
              </a:rPr>
              <a:t>সূর্য থেকে দূরত্বের হিসাবে মঙ্গল চতুর্থ গ্রহ। মঙ্গলের পৃষ্ঠ লাল</a:t>
            </a:r>
          </a:p>
          <a:p>
            <a:r>
              <a:rPr lang="bn-BD" sz="2800" dirty="0" smtClean="0">
                <a:latin typeface="NikoshBAN" pitchFamily="2" charset="0"/>
                <a:cs typeface="NikoshBAN" pitchFamily="2" charset="0"/>
              </a:rPr>
              <a:t>রঙের। এর পৃষ্ঠ ধুলিময় এবং পাতলা স্তরের বায়ুমণ্ডল রয়েছে।</a:t>
            </a:r>
          </a:p>
          <a:p>
            <a:r>
              <a:rPr lang="bn-BD" sz="2800" dirty="0" smtClean="0">
                <a:latin typeface="NikoshBAN" pitchFamily="2" charset="0"/>
                <a:cs typeface="NikoshBAN" pitchFamily="2" charset="0"/>
              </a:rPr>
              <a:t>বিজ্ঞানীরা মনে করেন এই গ্রহের নিচে পানি থাকতে পারে।</a:t>
            </a:r>
            <a:endParaRPr lang="en-US" sz="2800" dirty="0">
              <a:latin typeface="NikoshBAN" pitchFamily="2" charset="0"/>
              <a:cs typeface="NikoshBAN" pitchFamily="2" charset="0"/>
            </a:endParaRPr>
          </a:p>
        </p:txBody>
      </p:sp>
      <p:grpSp>
        <p:nvGrpSpPr>
          <p:cNvPr id="39" name="Group 38"/>
          <p:cNvGrpSpPr/>
          <p:nvPr/>
        </p:nvGrpSpPr>
        <p:grpSpPr>
          <a:xfrm>
            <a:off x="651262" y="1694537"/>
            <a:ext cx="1295400" cy="584775"/>
            <a:chOff x="381000" y="5746532"/>
            <a:chExt cx="1295400" cy="584775"/>
          </a:xfrm>
        </p:grpSpPr>
        <p:sp>
          <p:nvSpPr>
            <p:cNvPr id="41" name="Freeform 40"/>
            <p:cNvSpPr/>
            <p:nvPr/>
          </p:nvSpPr>
          <p:spPr>
            <a:xfrm>
              <a:off x="381000" y="5791200"/>
              <a:ext cx="1295400" cy="457200"/>
            </a:xfrm>
            <a:custGeom>
              <a:avLst/>
              <a:gdLst>
                <a:gd name="connsiteX0" fmla="*/ 0 w 1353787"/>
                <a:gd name="connsiteY0" fmla="*/ 0 h 522514"/>
                <a:gd name="connsiteX1" fmla="*/ 1021278 w 1353787"/>
                <a:gd name="connsiteY1" fmla="*/ 23750 h 522514"/>
                <a:gd name="connsiteX2" fmla="*/ 1353787 w 1353787"/>
                <a:gd name="connsiteY2" fmla="*/ 261257 h 522514"/>
                <a:gd name="connsiteX3" fmla="*/ 973776 w 1353787"/>
                <a:gd name="connsiteY3" fmla="*/ 510639 h 522514"/>
                <a:gd name="connsiteX4" fmla="*/ 11875 w 1353787"/>
                <a:gd name="connsiteY4" fmla="*/ 522514 h 522514"/>
                <a:gd name="connsiteX5" fmla="*/ 0 w 1353787"/>
                <a:gd name="connsiteY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3787" h="522514">
                  <a:moveTo>
                    <a:pt x="0" y="0"/>
                  </a:moveTo>
                  <a:lnTo>
                    <a:pt x="1021278" y="23750"/>
                  </a:lnTo>
                  <a:lnTo>
                    <a:pt x="1353787" y="261257"/>
                  </a:lnTo>
                  <a:lnTo>
                    <a:pt x="973776" y="510639"/>
                  </a:lnTo>
                  <a:lnTo>
                    <a:pt x="11875" y="522514"/>
                  </a:lnTo>
                  <a:lnTo>
                    <a:pt x="0" y="0"/>
                  </a:lnTo>
                  <a:close/>
                </a:path>
              </a:pathLst>
            </a:cu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409902" y="5746532"/>
              <a:ext cx="901209" cy="584775"/>
            </a:xfrm>
            <a:prstGeom prst="rect">
              <a:avLst/>
            </a:prstGeom>
            <a:noFill/>
          </p:spPr>
          <p:txBody>
            <a:bodyPr wrap="none" rtlCol="0">
              <a:spAutoFit/>
            </a:bodyPr>
            <a:lstStyle/>
            <a:p>
              <a:r>
                <a:rPr lang="bn-BD" sz="3200" dirty="0" smtClean="0">
                  <a:latin typeface="NikoshBAN" pitchFamily="2" charset="0"/>
                  <a:cs typeface="NikoshBAN" pitchFamily="2" charset="0"/>
                </a:rPr>
                <a:t>মঙ্গল</a:t>
              </a:r>
              <a:endParaRPr lang="en-US" sz="3200" dirty="0">
                <a:latin typeface="NikoshBAN" pitchFamily="2" charset="0"/>
                <a:cs typeface="NikoshBAN" pitchFamily="2" charset="0"/>
              </a:endParaRPr>
            </a:p>
          </p:txBody>
        </p:sp>
      </p:grpSp>
      <p:sp>
        <p:nvSpPr>
          <p:cNvPr id="45" name="Rectangle 44"/>
          <p:cNvSpPr/>
          <p:nvPr/>
        </p:nvSpPr>
        <p:spPr>
          <a:xfrm>
            <a:off x="0" y="5486400"/>
            <a:ext cx="9144000" cy="13716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ame 10"/>
          <p:cNvSpPr/>
          <p:nvPr/>
        </p:nvSpPr>
        <p:spPr>
          <a:xfrm>
            <a:off x="0" y="0"/>
            <a:ext cx="9144000" cy="6858000"/>
          </a:xfrm>
          <a:prstGeom prst="frame">
            <a:avLst>
              <a:gd name="adj1" fmla="val 2615"/>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n-BD" dirty="0" smtClean="0">
              <a:solidFill>
                <a:schemeClr val="tx1"/>
              </a:solidFill>
            </a:endParaRPr>
          </a:p>
        </p:txBody>
      </p:sp>
      <p:sp>
        <p:nvSpPr>
          <p:cNvPr id="42" name="TextBox 41"/>
          <p:cNvSpPr txBox="1"/>
          <p:nvPr/>
        </p:nvSpPr>
        <p:spPr>
          <a:xfrm>
            <a:off x="1676400" y="405825"/>
            <a:ext cx="5894562"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bn-BD" sz="3200" dirty="0" smtClean="0">
                <a:latin typeface="NikoshBAN" pitchFamily="2" charset="0"/>
                <a:cs typeface="NikoshBAN" pitchFamily="2" charset="0"/>
              </a:rPr>
              <a:t>সূর্যের চারিদিকে কোন গ্রহ কোথায় অবস্থিত?</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50" presetClass="entr" presetSubtype="0" decel="10000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anim calcmode="lin" valueType="num">
                                      <p:cBhvr>
                                        <p:cTn id="9" dur="1000" fill="hold"/>
                                        <p:tgtEl>
                                          <p:spTgt spid="6"/>
                                        </p:tgtEl>
                                        <p:attrNameLst>
                                          <p:attrName>ppt_w</p:attrName>
                                        </p:attrNameLst>
                                      </p:cBhvr>
                                      <p:tavLst>
                                        <p:tav tm="0">
                                          <p:val>
                                            <p:strVal val="#ppt_w+.3"/>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Effect transition="in" filter="fade">
                                      <p:cBhvr>
                                        <p:cTn id="11" dur="1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7" presetClass="entr" presetSubtype="8" fill="hold" nodeType="click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ppt_x</p:attrName>
                                        </p:attrNameLst>
                                      </p:cBhvr>
                                      <p:tavLst>
                                        <p:tav tm="0">
                                          <p:val>
                                            <p:strVal val="#ppt_x-#ppt_w/2"/>
                                          </p:val>
                                        </p:tav>
                                        <p:tav tm="100000">
                                          <p:val>
                                            <p:strVal val="#ppt_x"/>
                                          </p:val>
                                        </p:tav>
                                      </p:tavLst>
                                    </p:anim>
                                    <p:anim calcmode="lin" valueType="num">
                                      <p:cBhvr>
                                        <p:cTn id="17" dur="500" fill="hold"/>
                                        <p:tgtEl>
                                          <p:spTgt spid="40"/>
                                        </p:tgtEl>
                                        <p:attrNameLst>
                                          <p:attrName>ppt_y</p:attrName>
                                        </p:attrNameLst>
                                      </p:cBhvr>
                                      <p:tavLst>
                                        <p:tav tm="0">
                                          <p:val>
                                            <p:strVal val="#ppt_y"/>
                                          </p:val>
                                        </p:tav>
                                        <p:tav tm="100000">
                                          <p:val>
                                            <p:strVal val="#ppt_y"/>
                                          </p:val>
                                        </p:tav>
                                      </p:tavLst>
                                    </p:anim>
                                    <p:anim calcmode="lin" valueType="num">
                                      <p:cBhvr>
                                        <p:cTn id="18" dur="500" fill="hold"/>
                                        <p:tgtEl>
                                          <p:spTgt spid="40"/>
                                        </p:tgtEl>
                                        <p:attrNameLst>
                                          <p:attrName>ppt_w</p:attrName>
                                        </p:attrNameLst>
                                      </p:cBhvr>
                                      <p:tavLst>
                                        <p:tav tm="0">
                                          <p:val>
                                            <p:fltVal val="0"/>
                                          </p:val>
                                        </p:tav>
                                        <p:tav tm="100000">
                                          <p:val>
                                            <p:strVal val="#ppt_w"/>
                                          </p:val>
                                        </p:tav>
                                      </p:tavLst>
                                    </p:anim>
                                    <p:anim calcmode="lin" valueType="num">
                                      <p:cBhvr>
                                        <p:cTn id="19" dur="500" fill="hold"/>
                                        <p:tgtEl>
                                          <p:spTgt spid="40"/>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0" presetClass="path" presetSubtype="0" accel="50000" decel="50000" fill="hold" nodeType="clickEffect">
                                  <p:stCondLst>
                                    <p:cond delay="0"/>
                                  </p:stCondLst>
                                  <p:childTnLst>
                                    <p:animMotion origin="layout" path="M -3.61111E-6 -2.22222E-6 C 0.02431 -0.00972 0.04775 -0.01944 0.06216 -0.02523 C 0.07622 -0.03102 0.075 -0.02963 0.08386 -0.03541 C 0.09289 -0.0412 0.10556 -0.05162 0.11598 -0.06065 C 0.12605 -0.06944 0.13889 -0.07824 0.14618 -0.08842 C 0.1533 -0.09861 0.15643 -0.11203 0.15973 -0.12129 C 0.16302 -0.13032 0.16528 -0.13981 0.1665 -0.14375 " pathEditMode="relative" rAng="0" ptsTypes="aaaaaaA">
                                      <p:cBhvr>
                                        <p:cTn id="23" dur="2000" fill="hold"/>
                                        <p:tgtEl>
                                          <p:spTgt spid="8"/>
                                        </p:tgtEl>
                                        <p:attrNameLst>
                                          <p:attrName>ppt_x</p:attrName>
                                          <p:attrName>ppt_y</p:attrName>
                                        </p:attrNameLst>
                                      </p:cBhvr>
                                      <p:rCtr x="83" y="-72"/>
                                    </p:animMotion>
                                  </p:childTnLst>
                                </p:cTn>
                              </p:par>
                            </p:childTnLst>
                          </p:cTn>
                        </p:par>
                        <p:par>
                          <p:cTn id="24" fill="hold">
                            <p:stCondLst>
                              <p:cond delay="2000"/>
                            </p:stCondLst>
                            <p:childTnLst>
                              <p:par>
                                <p:cTn id="25" presetID="23" presetClass="entr" presetSubtype="16"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up)">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nodeType="clickEffect">
                                  <p:stCondLst>
                                    <p:cond delay="0"/>
                                  </p:stCondLst>
                                  <p:childTnLst>
                                    <p:set>
                                      <p:cBhvr>
                                        <p:cTn id="41" dur="1" fill="hold">
                                          <p:stCondLst>
                                            <p:cond delay="0"/>
                                          </p:stCondLst>
                                        </p:cTn>
                                        <p:tgtEl>
                                          <p:spTgt spid="25"/>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26"/>
                                        </p:tgtEl>
                                        <p:attrNameLst>
                                          <p:attrName>style.visibility</p:attrName>
                                        </p:attrNameLst>
                                      </p:cBhvr>
                                      <p:to>
                                        <p:strVal val="hidden"/>
                                      </p:to>
                                    </p:set>
                                  </p:childTnLst>
                                </p:cTn>
                              </p:par>
                            </p:childTnLst>
                          </p:cTn>
                        </p:par>
                        <p:par>
                          <p:cTn id="44" fill="hold">
                            <p:stCondLst>
                              <p:cond delay="0"/>
                            </p:stCondLst>
                            <p:childTnLst>
                              <p:par>
                                <p:cTn id="45" presetID="0" presetClass="path" presetSubtype="0" accel="50000" decel="50000" fill="hold" nodeType="afterEffect">
                                  <p:stCondLst>
                                    <p:cond delay="0"/>
                                  </p:stCondLst>
                                  <p:childTnLst>
                                    <p:animMotion origin="layout" path="M 5.27778E-6 2.96296E-6 L 0.03785 -0.00231 L 0.09289 -0.0162 L 0.1257 -0.02292 L 0.15678 -0.03218 L 0.18785 -0.04838 L 0.21893 -0.06435 L 0.24306 -0.08495 L 0.26528 -0.11042 L 0.27049 -0.13333 " pathEditMode="relative" ptsTypes="AAAAAAAAAA">
                                      <p:cBhvr>
                                        <p:cTn id="46" dur="2000" fill="hold"/>
                                        <p:tgtEl>
                                          <p:spTgt spid="9"/>
                                        </p:tgtEl>
                                        <p:attrNameLst>
                                          <p:attrName>ppt_x</p:attrName>
                                          <p:attrName>ppt_y</p:attrName>
                                        </p:attrNameLst>
                                      </p:cBhvr>
                                    </p:animMotion>
                                  </p:childTnLst>
                                </p:cTn>
                              </p:par>
                            </p:childTnLst>
                          </p:cTn>
                        </p:par>
                        <p:par>
                          <p:cTn id="47" fill="hold">
                            <p:stCondLst>
                              <p:cond delay="2000"/>
                            </p:stCondLst>
                            <p:childTnLst>
                              <p:par>
                                <p:cTn id="48" presetID="23" presetClass="entr" presetSubtype="16" fill="hold"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p:cTn id="50" dur="500" fill="hold"/>
                                        <p:tgtEl>
                                          <p:spTgt spid="28"/>
                                        </p:tgtEl>
                                        <p:attrNameLst>
                                          <p:attrName>ppt_w</p:attrName>
                                        </p:attrNameLst>
                                      </p:cBhvr>
                                      <p:tavLst>
                                        <p:tav tm="0">
                                          <p:val>
                                            <p:fltVal val="0"/>
                                          </p:val>
                                        </p:tav>
                                        <p:tav tm="100000">
                                          <p:val>
                                            <p:strVal val="#ppt_w"/>
                                          </p:val>
                                        </p:tav>
                                      </p:tavLst>
                                    </p:anim>
                                    <p:anim calcmode="lin" valueType="num">
                                      <p:cBhvr>
                                        <p:cTn id="51" dur="500" fill="hold"/>
                                        <p:tgtEl>
                                          <p:spTgt spid="28"/>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wipe(left)">
                                      <p:cBhvr>
                                        <p:cTn id="56" dur="500"/>
                                        <p:tgtEl>
                                          <p:spTgt spid="30"/>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up)">
                                      <p:cBhvr>
                                        <p:cTn id="61" dur="500"/>
                                        <p:tgtEl>
                                          <p:spTgt spid="31"/>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xit" presetSubtype="0" fill="hold" grpId="1" nodeType="clickEffect">
                                  <p:stCondLst>
                                    <p:cond delay="0"/>
                                  </p:stCondLst>
                                  <p:childTnLst>
                                    <p:set>
                                      <p:cBhvr>
                                        <p:cTn id="65" dur="1" fill="hold">
                                          <p:stCondLst>
                                            <p:cond delay="0"/>
                                          </p:stCondLst>
                                        </p:cTn>
                                        <p:tgtEl>
                                          <p:spTgt spid="31"/>
                                        </p:tgtEl>
                                        <p:attrNameLst>
                                          <p:attrName>style.visibility</p:attrName>
                                        </p:attrNameLst>
                                      </p:cBhvr>
                                      <p:to>
                                        <p:strVal val="hidden"/>
                                      </p:to>
                                    </p:set>
                                  </p:childTnLst>
                                </p:cTn>
                              </p:par>
                              <p:par>
                                <p:cTn id="66" presetID="1" presetClass="exit" presetSubtype="0" fill="hold" nodeType="withEffect">
                                  <p:stCondLst>
                                    <p:cond delay="0"/>
                                  </p:stCondLst>
                                  <p:childTnLst>
                                    <p:set>
                                      <p:cBhvr>
                                        <p:cTn id="67" dur="1" fill="hold">
                                          <p:stCondLst>
                                            <p:cond delay="0"/>
                                          </p:stCondLst>
                                        </p:cTn>
                                        <p:tgtEl>
                                          <p:spTgt spid="30"/>
                                        </p:tgtEl>
                                        <p:attrNameLst>
                                          <p:attrName>style.visibility</p:attrName>
                                        </p:attrNameLst>
                                      </p:cBhvr>
                                      <p:to>
                                        <p:strVal val="hidden"/>
                                      </p:to>
                                    </p:set>
                                  </p:childTnLst>
                                </p:cTn>
                              </p:par>
                            </p:childTnLst>
                          </p:cTn>
                        </p:par>
                        <p:par>
                          <p:cTn id="68" fill="hold">
                            <p:stCondLst>
                              <p:cond delay="0"/>
                            </p:stCondLst>
                            <p:childTnLst>
                              <p:par>
                                <p:cTn id="69" presetID="0" presetClass="path" presetSubtype="0" accel="50000" decel="50000" fill="hold" nodeType="afterEffect">
                                  <p:stCondLst>
                                    <p:cond delay="0"/>
                                  </p:stCondLst>
                                  <p:childTnLst>
                                    <p:animMotion origin="layout" path="M 0.00174 0.00231 L 0.07118 -0.07523 L 0.10903 -0.10093 L 0.13611 -0.12639 L 0.15677 -0.15533 L 0.18212 -0.19236 L 0.18837 -0.21273 L 0.19983 -0.25509 " pathEditMode="relative" rAng="0" ptsTypes="AAAAAAAA">
                                      <p:cBhvr>
                                        <p:cTn id="70" dur="2000" fill="hold"/>
                                        <p:tgtEl>
                                          <p:spTgt spid="10"/>
                                        </p:tgtEl>
                                        <p:attrNameLst>
                                          <p:attrName>ppt_x</p:attrName>
                                          <p:attrName>ppt_y</p:attrName>
                                        </p:attrNameLst>
                                      </p:cBhvr>
                                      <p:rCtr x="99" y="-129"/>
                                    </p:animMotion>
                                  </p:childTnLst>
                                </p:cTn>
                              </p:par>
                            </p:childTnLst>
                          </p:cTn>
                        </p:par>
                        <p:par>
                          <p:cTn id="71" fill="hold">
                            <p:stCondLst>
                              <p:cond delay="2000"/>
                            </p:stCondLst>
                            <p:childTnLst>
                              <p:par>
                                <p:cTn id="72" presetID="23" presetClass="entr" presetSubtype="16" fill="hold" nodeType="afterEffect">
                                  <p:stCondLst>
                                    <p:cond delay="0"/>
                                  </p:stCondLst>
                                  <p:childTnLst>
                                    <p:set>
                                      <p:cBhvr>
                                        <p:cTn id="73" dur="1" fill="hold">
                                          <p:stCondLst>
                                            <p:cond delay="0"/>
                                          </p:stCondLst>
                                        </p:cTn>
                                        <p:tgtEl>
                                          <p:spTgt spid="35"/>
                                        </p:tgtEl>
                                        <p:attrNameLst>
                                          <p:attrName>style.visibility</p:attrName>
                                        </p:attrNameLst>
                                      </p:cBhvr>
                                      <p:to>
                                        <p:strVal val="visible"/>
                                      </p:to>
                                    </p:set>
                                    <p:anim calcmode="lin" valueType="num">
                                      <p:cBhvr>
                                        <p:cTn id="74" dur="500" fill="hold"/>
                                        <p:tgtEl>
                                          <p:spTgt spid="35"/>
                                        </p:tgtEl>
                                        <p:attrNameLst>
                                          <p:attrName>ppt_w</p:attrName>
                                        </p:attrNameLst>
                                      </p:cBhvr>
                                      <p:tavLst>
                                        <p:tav tm="0">
                                          <p:val>
                                            <p:fltVal val="0"/>
                                          </p:val>
                                        </p:tav>
                                        <p:tav tm="100000">
                                          <p:val>
                                            <p:strVal val="#ppt_w"/>
                                          </p:val>
                                        </p:tav>
                                      </p:tavLst>
                                    </p:anim>
                                    <p:anim calcmode="lin" valueType="num">
                                      <p:cBhvr>
                                        <p:cTn id="75" dur="500" fill="hold"/>
                                        <p:tgtEl>
                                          <p:spTgt spid="35"/>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35"/>
                                        </p:tgtEl>
                                        <p:attrNameLst>
                                          <p:attrName>style.visibility</p:attrName>
                                        </p:attrNameLst>
                                      </p:cBhvr>
                                      <p:to>
                                        <p:strVal val="hidden"/>
                                      </p:to>
                                    </p:set>
                                  </p:sub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wipe(left)">
                                      <p:cBhvr>
                                        <p:cTn id="80" dur="500"/>
                                        <p:tgtEl>
                                          <p:spTgt spid="34"/>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1" fill="hold" grpId="0" nodeType="click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wipe(up)">
                                      <p:cBhvr>
                                        <p:cTn id="85" dur="500"/>
                                        <p:tgtEl>
                                          <p:spTgt spid="32"/>
                                        </p:tgtEl>
                                      </p:cBhvr>
                                    </p:animEffect>
                                  </p:childTnLst>
                                </p:cTn>
                              </p:par>
                            </p:childTnLst>
                          </p:cTn>
                        </p:par>
                      </p:childTnLst>
                    </p:cTn>
                  </p:par>
                  <p:par>
                    <p:cTn id="86" fill="hold">
                      <p:stCondLst>
                        <p:cond delay="indefinite"/>
                      </p:stCondLst>
                      <p:childTnLst>
                        <p:par>
                          <p:cTn id="87" fill="hold">
                            <p:stCondLst>
                              <p:cond delay="0"/>
                            </p:stCondLst>
                            <p:childTnLst>
                              <p:par>
                                <p:cTn id="88" presetID="1" presetClass="exit" presetSubtype="0" fill="hold" grpId="1" nodeType="clickEffect">
                                  <p:stCondLst>
                                    <p:cond delay="0"/>
                                  </p:stCondLst>
                                  <p:childTnLst>
                                    <p:set>
                                      <p:cBhvr>
                                        <p:cTn id="89" dur="1" fill="hold">
                                          <p:stCondLst>
                                            <p:cond delay="0"/>
                                          </p:stCondLst>
                                        </p:cTn>
                                        <p:tgtEl>
                                          <p:spTgt spid="32"/>
                                        </p:tgtEl>
                                        <p:attrNameLst>
                                          <p:attrName>style.visibility</p:attrName>
                                        </p:attrNameLst>
                                      </p:cBhvr>
                                      <p:to>
                                        <p:strVal val="hidden"/>
                                      </p:to>
                                    </p:set>
                                  </p:childTnLst>
                                </p:cTn>
                              </p:par>
                              <p:par>
                                <p:cTn id="90" presetID="1" presetClass="exit" presetSubtype="0" fill="hold" nodeType="withEffect">
                                  <p:stCondLst>
                                    <p:cond delay="0"/>
                                  </p:stCondLst>
                                  <p:childTnLst>
                                    <p:set>
                                      <p:cBhvr>
                                        <p:cTn id="91" dur="1" fill="hold">
                                          <p:stCondLst>
                                            <p:cond delay="0"/>
                                          </p:stCondLst>
                                        </p:cTn>
                                        <p:tgtEl>
                                          <p:spTgt spid="34"/>
                                        </p:tgtEl>
                                        <p:attrNameLst>
                                          <p:attrName>style.visibility</p:attrName>
                                        </p:attrNameLst>
                                      </p:cBhvr>
                                      <p:to>
                                        <p:strVal val="hidden"/>
                                      </p:to>
                                    </p:set>
                                  </p:childTnLst>
                                </p:cTn>
                              </p:par>
                            </p:childTnLst>
                          </p:cTn>
                        </p:par>
                        <p:par>
                          <p:cTn id="92" fill="hold">
                            <p:stCondLst>
                              <p:cond delay="0"/>
                            </p:stCondLst>
                            <p:childTnLst>
                              <p:par>
                                <p:cTn id="93" presetID="0" presetClass="path" presetSubtype="0" accel="50000" decel="50000" fill="hold" nodeType="afterEffect">
                                  <p:stCondLst>
                                    <p:cond delay="0"/>
                                  </p:stCondLst>
                                  <p:childTnLst>
                                    <p:animMotion origin="layout" path="M -0.00347 3.7037E-7 L 0.05677 -0.0713 L 0.0724 -0.08519 L 0.08438 -0.09884 L 0.09306 -0.11042 L 0.10347 -0.15185 L 0.10174 -0.18611 " pathEditMode="relative" rAng="0" ptsTypes="AAAAAAA">
                                      <p:cBhvr>
                                        <p:cTn id="94" dur="2000" fill="hold"/>
                                        <p:tgtEl>
                                          <p:spTgt spid="36"/>
                                        </p:tgtEl>
                                        <p:attrNameLst>
                                          <p:attrName>ppt_x</p:attrName>
                                          <p:attrName>ppt_y</p:attrName>
                                        </p:attrNameLst>
                                      </p:cBhvr>
                                      <p:rCtr x="53" y="-93"/>
                                    </p:animMotion>
                                  </p:childTnLst>
                                </p:cTn>
                              </p:par>
                            </p:childTnLst>
                          </p:cTn>
                        </p:par>
                        <p:par>
                          <p:cTn id="95" fill="hold">
                            <p:stCondLst>
                              <p:cond delay="2000"/>
                            </p:stCondLst>
                            <p:childTnLst>
                              <p:par>
                                <p:cTn id="96" presetID="23" presetClass="entr" presetSubtype="16"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37"/>
                                        </p:tgtEl>
                                        <p:attrNameLst>
                                          <p:attrName>style.visibility</p:attrName>
                                        </p:attrNameLst>
                                      </p:cBhvr>
                                      <p:to>
                                        <p:strVal val="hidden"/>
                                      </p:to>
                                    </p:set>
                                  </p:sub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nodeType="clickEffect">
                                  <p:stCondLst>
                                    <p:cond delay="0"/>
                                  </p:stCondLst>
                                  <p:childTnLst>
                                    <p:set>
                                      <p:cBhvr>
                                        <p:cTn id="103" dur="1" fill="hold">
                                          <p:stCondLst>
                                            <p:cond delay="0"/>
                                          </p:stCondLst>
                                        </p:cTn>
                                        <p:tgtEl>
                                          <p:spTgt spid="39"/>
                                        </p:tgtEl>
                                        <p:attrNameLst>
                                          <p:attrName>style.visibility</p:attrName>
                                        </p:attrNameLst>
                                      </p:cBhvr>
                                      <p:to>
                                        <p:strVal val="visible"/>
                                      </p:to>
                                    </p:set>
                                    <p:animEffect transition="in" filter="wipe(left)">
                                      <p:cBhvr>
                                        <p:cTn id="104" dur="500"/>
                                        <p:tgtEl>
                                          <p:spTgt spid="39"/>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1" fill="hold" grpId="0" nodeType="click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wipe(up)">
                                      <p:cBhvr>
                                        <p:cTn id="10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6" grpId="0" animBg="1"/>
      <p:bldP spid="26" grpId="1" animBg="1"/>
      <p:bldP spid="31" grpId="0" animBg="1"/>
      <p:bldP spid="31" grpId="1" animBg="1"/>
      <p:bldP spid="32" grpId="0" animBg="1"/>
      <p:bldP spid="32" grpId="1" animBg="1"/>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6" name="Rectangle 5"/>
          <p:cNvSpPr/>
          <p:nvPr/>
        </p:nvSpPr>
        <p:spPr>
          <a:xfrm>
            <a:off x="0" y="3182006"/>
            <a:ext cx="9144000" cy="2304394"/>
          </a:xfrm>
          <a:prstGeom prst="rect">
            <a:avLst/>
          </a:prstGeom>
          <a:gradFill flip="none" rotWithShape="1">
            <a:gsLst>
              <a:gs pos="200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descr="Picture2.png"/>
          <p:cNvPicPr>
            <a:picLocks noChangeAspect="1"/>
          </p:cNvPicPr>
          <p:nvPr/>
        </p:nvPicPr>
        <p:blipFill>
          <a:blip r:embed="rId3" cstate="print"/>
          <a:srcRect l="44044" t="24358" b="40522"/>
          <a:stretch>
            <a:fillRect/>
          </a:stretch>
        </p:blipFill>
        <p:spPr>
          <a:xfrm>
            <a:off x="0" y="3186752"/>
            <a:ext cx="8422448" cy="2299648"/>
          </a:xfrm>
          <a:prstGeom prst="rect">
            <a:avLst/>
          </a:prstGeom>
        </p:spPr>
      </p:pic>
      <p:pic>
        <p:nvPicPr>
          <p:cNvPr id="7" name="Picture 6" descr="Sunshine.png"/>
          <p:cNvPicPr>
            <a:picLocks noChangeAspect="1"/>
          </p:cNvPicPr>
          <p:nvPr/>
        </p:nvPicPr>
        <p:blipFill>
          <a:blip r:embed="rId4" cstate="print"/>
          <a:stretch>
            <a:fillRect/>
          </a:stretch>
        </p:blipFill>
        <p:spPr>
          <a:xfrm>
            <a:off x="-1066800" y="3240051"/>
            <a:ext cx="2277882" cy="2277880"/>
          </a:xfrm>
          <a:prstGeom prst="rect">
            <a:avLst/>
          </a:prstGeom>
          <a:effectLst>
            <a:softEdge rad="317500"/>
          </a:effectLst>
        </p:spPr>
      </p:pic>
      <p:pic>
        <p:nvPicPr>
          <p:cNvPr id="10" name="Picture 9" descr="Earth.png"/>
          <p:cNvPicPr>
            <a:picLocks noChangeAspect="1"/>
          </p:cNvPicPr>
          <p:nvPr/>
        </p:nvPicPr>
        <p:blipFill>
          <a:blip r:embed="rId5" cstate="print"/>
          <a:stretch>
            <a:fillRect/>
          </a:stretch>
        </p:blipFill>
        <p:spPr>
          <a:xfrm>
            <a:off x="2514600" y="3746437"/>
            <a:ext cx="951514" cy="940638"/>
          </a:xfrm>
          <a:prstGeom prst="rect">
            <a:avLst/>
          </a:prstGeom>
        </p:spPr>
      </p:pic>
      <p:pic>
        <p:nvPicPr>
          <p:cNvPr id="12" name="Picture 11" descr="Mars_Mongol.png"/>
          <p:cNvPicPr>
            <a:picLocks noChangeAspect="1"/>
          </p:cNvPicPr>
          <p:nvPr/>
        </p:nvPicPr>
        <p:blipFill>
          <a:blip r:embed="rId6" cstate="print"/>
          <a:stretch>
            <a:fillRect/>
          </a:stretch>
        </p:blipFill>
        <p:spPr>
          <a:xfrm>
            <a:off x="3505200" y="4267200"/>
            <a:ext cx="862534" cy="855284"/>
          </a:xfrm>
          <a:prstGeom prst="rect">
            <a:avLst/>
          </a:prstGeom>
        </p:spPr>
      </p:pic>
      <p:pic>
        <p:nvPicPr>
          <p:cNvPr id="8" name="Picture 7" descr="Murcury_Budh.png"/>
          <p:cNvPicPr>
            <a:picLocks noChangeAspect="1"/>
          </p:cNvPicPr>
          <p:nvPr/>
        </p:nvPicPr>
        <p:blipFill>
          <a:blip r:embed="rId7" cstate="print"/>
          <a:stretch>
            <a:fillRect/>
          </a:stretch>
        </p:blipFill>
        <p:spPr>
          <a:xfrm>
            <a:off x="1066800" y="4054012"/>
            <a:ext cx="455574" cy="449878"/>
          </a:xfrm>
          <a:prstGeom prst="rect">
            <a:avLst/>
          </a:prstGeom>
        </p:spPr>
      </p:pic>
      <p:pic>
        <p:nvPicPr>
          <p:cNvPr id="9" name="Picture 8" descr="Venus_Sukro.png"/>
          <p:cNvPicPr>
            <a:picLocks noChangeAspect="1"/>
          </p:cNvPicPr>
          <p:nvPr/>
        </p:nvPicPr>
        <p:blipFill>
          <a:blip r:embed="rId8" cstate="print"/>
          <a:stretch>
            <a:fillRect/>
          </a:stretch>
        </p:blipFill>
        <p:spPr>
          <a:xfrm>
            <a:off x="1576510" y="4118256"/>
            <a:ext cx="861890" cy="834744"/>
          </a:xfrm>
          <a:prstGeom prst="rect">
            <a:avLst/>
          </a:prstGeom>
        </p:spPr>
      </p:pic>
      <p:sp>
        <p:nvSpPr>
          <p:cNvPr id="17" name="TextBox 16"/>
          <p:cNvSpPr txBox="1"/>
          <p:nvPr/>
        </p:nvSpPr>
        <p:spPr>
          <a:xfrm>
            <a:off x="2325019" y="1066800"/>
            <a:ext cx="6437981" cy="954107"/>
          </a:xfrm>
          <a:prstGeom prst="rect">
            <a:avLst/>
          </a:prstGeom>
          <a:noFill/>
          <a:ln w="38100">
            <a:solidFill>
              <a:schemeClr val="tx1"/>
            </a:solidFill>
          </a:ln>
        </p:spPr>
        <p:txBody>
          <a:bodyPr wrap="none" rtlCol="0">
            <a:spAutoFit/>
          </a:bodyPr>
          <a:lstStyle/>
          <a:p>
            <a:r>
              <a:rPr lang="bn-BD" sz="2800" dirty="0" smtClean="0">
                <a:latin typeface="NikoshBAN" pitchFamily="2" charset="0"/>
                <a:cs typeface="NikoshBAN" pitchFamily="2" charset="0"/>
              </a:rPr>
              <a:t>বৃহস্পতি সূর্যের সবচেয়ে বড় গ্রহ। এখানে শুধু গ্যাস রয়েছে </a:t>
            </a:r>
          </a:p>
          <a:p>
            <a:r>
              <a:rPr lang="bn-BD" sz="2800" dirty="0" smtClean="0">
                <a:latin typeface="NikoshBAN" pitchFamily="2" charset="0"/>
                <a:cs typeface="NikoshBAN" pitchFamily="2" charset="0"/>
              </a:rPr>
              <a:t>এবং এর কোনো কঠিন পৃষ্ঠ নেই।</a:t>
            </a:r>
            <a:endParaRPr lang="en-US" sz="2800" dirty="0">
              <a:latin typeface="NikoshBAN" pitchFamily="2" charset="0"/>
              <a:cs typeface="NikoshBAN" pitchFamily="2" charset="0"/>
            </a:endParaRPr>
          </a:p>
        </p:txBody>
      </p:sp>
      <p:grpSp>
        <p:nvGrpSpPr>
          <p:cNvPr id="21" name="Group 20"/>
          <p:cNvGrpSpPr/>
          <p:nvPr/>
        </p:nvGrpSpPr>
        <p:grpSpPr>
          <a:xfrm>
            <a:off x="756351" y="1295400"/>
            <a:ext cx="1524000" cy="584775"/>
            <a:chOff x="381000" y="5746532"/>
            <a:chExt cx="1295400" cy="584775"/>
          </a:xfrm>
        </p:grpSpPr>
        <p:sp>
          <p:nvSpPr>
            <p:cNvPr id="22" name="Freeform 21"/>
            <p:cNvSpPr/>
            <p:nvPr/>
          </p:nvSpPr>
          <p:spPr>
            <a:xfrm>
              <a:off x="381000" y="5791200"/>
              <a:ext cx="1295400" cy="457200"/>
            </a:xfrm>
            <a:custGeom>
              <a:avLst/>
              <a:gdLst>
                <a:gd name="connsiteX0" fmla="*/ 0 w 1353787"/>
                <a:gd name="connsiteY0" fmla="*/ 0 h 522514"/>
                <a:gd name="connsiteX1" fmla="*/ 1021278 w 1353787"/>
                <a:gd name="connsiteY1" fmla="*/ 23750 h 522514"/>
                <a:gd name="connsiteX2" fmla="*/ 1353787 w 1353787"/>
                <a:gd name="connsiteY2" fmla="*/ 261257 h 522514"/>
                <a:gd name="connsiteX3" fmla="*/ 973776 w 1353787"/>
                <a:gd name="connsiteY3" fmla="*/ 510639 h 522514"/>
                <a:gd name="connsiteX4" fmla="*/ 11875 w 1353787"/>
                <a:gd name="connsiteY4" fmla="*/ 522514 h 522514"/>
                <a:gd name="connsiteX5" fmla="*/ 0 w 1353787"/>
                <a:gd name="connsiteY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3787" h="522514">
                  <a:moveTo>
                    <a:pt x="0" y="0"/>
                  </a:moveTo>
                  <a:lnTo>
                    <a:pt x="1021278" y="23750"/>
                  </a:lnTo>
                  <a:lnTo>
                    <a:pt x="1353787" y="261257"/>
                  </a:lnTo>
                  <a:lnTo>
                    <a:pt x="973776" y="510639"/>
                  </a:lnTo>
                  <a:lnTo>
                    <a:pt x="11875" y="522514"/>
                  </a:lnTo>
                  <a:lnTo>
                    <a:pt x="0" y="0"/>
                  </a:lnTo>
                  <a:close/>
                </a:path>
              </a:pathLst>
            </a:cu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383100" y="5746532"/>
              <a:ext cx="1061701" cy="584775"/>
            </a:xfrm>
            <a:prstGeom prst="rect">
              <a:avLst/>
            </a:prstGeom>
            <a:noFill/>
          </p:spPr>
          <p:txBody>
            <a:bodyPr wrap="none" rtlCol="0">
              <a:spAutoFit/>
            </a:bodyPr>
            <a:lstStyle/>
            <a:p>
              <a:r>
                <a:rPr lang="bn-BD" sz="3200" dirty="0" smtClean="0">
                  <a:latin typeface="NikoshBAN" pitchFamily="2" charset="0"/>
                  <a:cs typeface="NikoshBAN" pitchFamily="2" charset="0"/>
                </a:rPr>
                <a:t>বৃহস্পতি</a:t>
              </a:r>
              <a:endParaRPr lang="en-US" sz="3200" dirty="0">
                <a:latin typeface="NikoshBAN" pitchFamily="2" charset="0"/>
                <a:cs typeface="NikoshBAN" pitchFamily="2" charset="0"/>
              </a:endParaRPr>
            </a:p>
          </p:txBody>
        </p:sp>
      </p:grpSp>
      <p:sp>
        <p:nvSpPr>
          <p:cNvPr id="24" name="TextBox 23"/>
          <p:cNvSpPr txBox="1"/>
          <p:nvPr/>
        </p:nvSpPr>
        <p:spPr>
          <a:xfrm>
            <a:off x="2529116" y="1320225"/>
            <a:ext cx="5852884" cy="523220"/>
          </a:xfrm>
          <a:prstGeom prst="rect">
            <a:avLst/>
          </a:prstGeom>
          <a:noFill/>
          <a:ln w="38100">
            <a:solidFill>
              <a:srgbClr val="008000"/>
            </a:solidFill>
          </a:ln>
        </p:spPr>
        <p:txBody>
          <a:bodyPr wrap="none" rtlCol="0">
            <a:spAutoFit/>
          </a:bodyPr>
          <a:lstStyle/>
          <a:p>
            <a:r>
              <a:rPr lang="bn-BD" sz="2800" dirty="0" smtClean="0">
                <a:latin typeface="NikoshBAN" pitchFamily="2" charset="0"/>
                <a:cs typeface="NikoshBAN" pitchFamily="2" charset="0"/>
              </a:rPr>
              <a:t>নেপচুনও ইউরেনাসের মত গ্যাস ও বরফ দিয়ে তৈরি।</a:t>
            </a:r>
            <a:endParaRPr lang="en-US" sz="2800" dirty="0">
              <a:latin typeface="NikoshBAN" pitchFamily="2" charset="0"/>
              <a:cs typeface="NikoshBAN" pitchFamily="2" charset="0"/>
            </a:endParaRPr>
          </a:p>
        </p:txBody>
      </p:sp>
      <p:sp>
        <p:nvSpPr>
          <p:cNvPr id="25" name="TextBox 24"/>
          <p:cNvSpPr txBox="1"/>
          <p:nvPr/>
        </p:nvSpPr>
        <p:spPr>
          <a:xfrm>
            <a:off x="2129339" y="1047750"/>
            <a:ext cx="6481261" cy="954107"/>
          </a:xfrm>
          <a:prstGeom prst="rect">
            <a:avLst/>
          </a:prstGeom>
          <a:noFill/>
          <a:ln w="38100">
            <a:solidFill>
              <a:schemeClr val="tx1"/>
            </a:solidFill>
          </a:ln>
        </p:spPr>
        <p:txBody>
          <a:bodyPr wrap="none" rtlCol="0">
            <a:spAutoFit/>
          </a:bodyPr>
          <a:lstStyle/>
          <a:p>
            <a:r>
              <a:rPr lang="bn-BD" sz="2800" dirty="0" smtClean="0">
                <a:latin typeface="NikoshBAN" pitchFamily="2" charset="0"/>
                <a:cs typeface="NikoshBAN" pitchFamily="2" charset="0"/>
              </a:rPr>
              <a:t>শনি গ্রহটি কেবল গ্যাস দিয়ে তৈরি। এটিকে ঘিরে কতগুলো </a:t>
            </a:r>
          </a:p>
          <a:p>
            <a:r>
              <a:rPr lang="bn-BD" sz="2800" dirty="0" smtClean="0">
                <a:latin typeface="NikoshBAN" pitchFamily="2" charset="0"/>
                <a:cs typeface="NikoshBAN" pitchFamily="2" charset="0"/>
              </a:rPr>
              <a:t>রিং বা আংটা রয়েছে।</a:t>
            </a:r>
            <a:endParaRPr lang="en-US" sz="2800" dirty="0">
              <a:latin typeface="NikoshBAN" pitchFamily="2" charset="0"/>
              <a:cs typeface="NikoshBAN" pitchFamily="2" charset="0"/>
            </a:endParaRPr>
          </a:p>
        </p:txBody>
      </p:sp>
      <p:grpSp>
        <p:nvGrpSpPr>
          <p:cNvPr id="27" name="Group 26"/>
          <p:cNvGrpSpPr/>
          <p:nvPr/>
        </p:nvGrpSpPr>
        <p:grpSpPr>
          <a:xfrm>
            <a:off x="870733" y="1295400"/>
            <a:ext cx="1752600" cy="584775"/>
            <a:chOff x="381000" y="5752307"/>
            <a:chExt cx="1295400" cy="584775"/>
          </a:xfrm>
        </p:grpSpPr>
        <p:sp>
          <p:nvSpPr>
            <p:cNvPr id="28" name="Freeform 27"/>
            <p:cNvSpPr/>
            <p:nvPr/>
          </p:nvSpPr>
          <p:spPr>
            <a:xfrm>
              <a:off x="381000" y="5791200"/>
              <a:ext cx="1295400" cy="457200"/>
            </a:xfrm>
            <a:custGeom>
              <a:avLst/>
              <a:gdLst>
                <a:gd name="connsiteX0" fmla="*/ 0 w 1353787"/>
                <a:gd name="connsiteY0" fmla="*/ 0 h 522514"/>
                <a:gd name="connsiteX1" fmla="*/ 1021278 w 1353787"/>
                <a:gd name="connsiteY1" fmla="*/ 23750 h 522514"/>
                <a:gd name="connsiteX2" fmla="*/ 1353787 w 1353787"/>
                <a:gd name="connsiteY2" fmla="*/ 261257 h 522514"/>
                <a:gd name="connsiteX3" fmla="*/ 973776 w 1353787"/>
                <a:gd name="connsiteY3" fmla="*/ 510639 h 522514"/>
                <a:gd name="connsiteX4" fmla="*/ 11875 w 1353787"/>
                <a:gd name="connsiteY4" fmla="*/ 522514 h 522514"/>
                <a:gd name="connsiteX5" fmla="*/ 0 w 1353787"/>
                <a:gd name="connsiteY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3787" h="522514">
                  <a:moveTo>
                    <a:pt x="0" y="0"/>
                  </a:moveTo>
                  <a:lnTo>
                    <a:pt x="1021278" y="23750"/>
                  </a:lnTo>
                  <a:lnTo>
                    <a:pt x="1353787" y="261257"/>
                  </a:lnTo>
                  <a:lnTo>
                    <a:pt x="973776" y="510639"/>
                  </a:lnTo>
                  <a:lnTo>
                    <a:pt x="11875" y="522514"/>
                  </a:lnTo>
                  <a:lnTo>
                    <a:pt x="0" y="0"/>
                  </a:lnTo>
                  <a:close/>
                </a:path>
              </a:pathLst>
            </a:custGeom>
            <a:solidFill>
              <a:schemeClr val="accent1">
                <a:lumMod val="60000"/>
                <a:lumOff val="40000"/>
              </a:scheme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67085" y="5752307"/>
              <a:ext cx="1152993" cy="584775"/>
            </a:xfrm>
            <a:prstGeom prst="rect">
              <a:avLst/>
            </a:prstGeom>
            <a:noFill/>
          </p:spPr>
          <p:txBody>
            <a:bodyPr wrap="none" rtlCol="0">
              <a:spAutoFit/>
            </a:bodyPr>
            <a:lstStyle/>
            <a:p>
              <a:r>
                <a:rPr lang="bn-BD" sz="3200" dirty="0" smtClean="0">
                  <a:latin typeface="NikoshBAN" pitchFamily="2" charset="0"/>
                  <a:cs typeface="NikoshBAN" pitchFamily="2" charset="0"/>
                </a:rPr>
                <a:t>ইউরেনাস</a:t>
              </a:r>
              <a:endParaRPr lang="en-US" sz="3200" dirty="0">
                <a:latin typeface="NikoshBAN" pitchFamily="2" charset="0"/>
                <a:cs typeface="NikoshBAN" pitchFamily="2" charset="0"/>
              </a:endParaRPr>
            </a:p>
          </p:txBody>
        </p:sp>
      </p:grpSp>
      <p:pic>
        <p:nvPicPr>
          <p:cNvPr id="30" name="Picture 29" descr="Jupiter_Brihospoti.png"/>
          <p:cNvPicPr>
            <a:picLocks noChangeAspect="1"/>
          </p:cNvPicPr>
          <p:nvPr/>
        </p:nvPicPr>
        <p:blipFill>
          <a:blip r:embed="rId9" cstate="print"/>
          <a:stretch>
            <a:fillRect/>
          </a:stretch>
        </p:blipFill>
        <p:spPr>
          <a:xfrm>
            <a:off x="3663434" y="5486400"/>
            <a:ext cx="1441966" cy="1369866"/>
          </a:xfrm>
          <a:prstGeom prst="rect">
            <a:avLst/>
          </a:prstGeom>
        </p:spPr>
      </p:pic>
      <p:pic>
        <p:nvPicPr>
          <p:cNvPr id="31" name="Picture 30" descr="Think.gif"/>
          <p:cNvPicPr>
            <a:picLocks noChangeAspect="1"/>
          </p:cNvPicPr>
          <p:nvPr/>
        </p:nvPicPr>
        <p:blipFill>
          <a:blip r:embed="rId10" cstate="print"/>
          <a:stretch>
            <a:fillRect/>
          </a:stretch>
        </p:blipFill>
        <p:spPr>
          <a:xfrm>
            <a:off x="4191000" y="2819400"/>
            <a:ext cx="695325" cy="695325"/>
          </a:xfrm>
          <a:prstGeom prst="rect">
            <a:avLst/>
          </a:prstGeom>
        </p:spPr>
      </p:pic>
      <p:pic>
        <p:nvPicPr>
          <p:cNvPr id="32" name="Picture 31" descr="Saturn_Shoni.png"/>
          <p:cNvPicPr>
            <a:picLocks noChangeAspect="1"/>
          </p:cNvPicPr>
          <p:nvPr/>
        </p:nvPicPr>
        <p:blipFill>
          <a:blip r:embed="rId11" cstate="print"/>
          <a:stretch>
            <a:fillRect/>
          </a:stretch>
        </p:blipFill>
        <p:spPr>
          <a:xfrm rot="17994722">
            <a:off x="4502061" y="6002257"/>
            <a:ext cx="2298470" cy="1080092"/>
          </a:xfrm>
          <a:prstGeom prst="rect">
            <a:avLst/>
          </a:prstGeom>
        </p:spPr>
      </p:pic>
      <p:pic>
        <p:nvPicPr>
          <p:cNvPr id="34" name="Picture 33" descr="Think.gif"/>
          <p:cNvPicPr>
            <a:picLocks noChangeAspect="1"/>
          </p:cNvPicPr>
          <p:nvPr/>
        </p:nvPicPr>
        <p:blipFill>
          <a:blip r:embed="rId10" cstate="print"/>
          <a:stretch>
            <a:fillRect/>
          </a:stretch>
        </p:blipFill>
        <p:spPr>
          <a:xfrm>
            <a:off x="5476875" y="2895600"/>
            <a:ext cx="695325" cy="695325"/>
          </a:xfrm>
          <a:prstGeom prst="rect">
            <a:avLst/>
          </a:prstGeom>
        </p:spPr>
      </p:pic>
      <p:grpSp>
        <p:nvGrpSpPr>
          <p:cNvPr id="18" name="Group 17"/>
          <p:cNvGrpSpPr/>
          <p:nvPr/>
        </p:nvGrpSpPr>
        <p:grpSpPr>
          <a:xfrm>
            <a:off x="795839" y="1316057"/>
            <a:ext cx="1295400" cy="584775"/>
            <a:chOff x="381000" y="5746532"/>
            <a:chExt cx="1295400" cy="584775"/>
          </a:xfrm>
        </p:grpSpPr>
        <p:sp>
          <p:nvSpPr>
            <p:cNvPr id="19" name="Freeform 18"/>
            <p:cNvSpPr/>
            <p:nvPr/>
          </p:nvSpPr>
          <p:spPr>
            <a:xfrm>
              <a:off x="381000" y="5791200"/>
              <a:ext cx="1295400" cy="457200"/>
            </a:xfrm>
            <a:custGeom>
              <a:avLst/>
              <a:gdLst>
                <a:gd name="connsiteX0" fmla="*/ 0 w 1353787"/>
                <a:gd name="connsiteY0" fmla="*/ 0 h 522514"/>
                <a:gd name="connsiteX1" fmla="*/ 1021278 w 1353787"/>
                <a:gd name="connsiteY1" fmla="*/ 23750 h 522514"/>
                <a:gd name="connsiteX2" fmla="*/ 1353787 w 1353787"/>
                <a:gd name="connsiteY2" fmla="*/ 261257 h 522514"/>
                <a:gd name="connsiteX3" fmla="*/ 973776 w 1353787"/>
                <a:gd name="connsiteY3" fmla="*/ 510639 h 522514"/>
                <a:gd name="connsiteX4" fmla="*/ 11875 w 1353787"/>
                <a:gd name="connsiteY4" fmla="*/ 522514 h 522514"/>
                <a:gd name="connsiteX5" fmla="*/ 0 w 1353787"/>
                <a:gd name="connsiteY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3787" h="522514">
                  <a:moveTo>
                    <a:pt x="0" y="0"/>
                  </a:moveTo>
                  <a:lnTo>
                    <a:pt x="1021278" y="23750"/>
                  </a:lnTo>
                  <a:lnTo>
                    <a:pt x="1353787" y="261257"/>
                  </a:lnTo>
                  <a:lnTo>
                    <a:pt x="973776" y="510639"/>
                  </a:lnTo>
                  <a:lnTo>
                    <a:pt x="11875" y="522514"/>
                  </a:lnTo>
                  <a:lnTo>
                    <a:pt x="0" y="0"/>
                  </a:lnTo>
                  <a:close/>
                </a:path>
              </a:pathLst>
            </a:cu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540809" y="5746532"/>
              <a:ext cx="678391" cy="584775"/>
            </a:xfrm>
            <a:prstGeom prst="rect">
              <a:avLst/>
            </a:prstGeom>
            <a:noFill/>
          </p:spPr>
          <p:txBody>
            <a:bodyPr wrap="none" rtlCol="0">
              <a:spAutoFit/>
            </a:bodyPr>
            <a:lstStyle/>
            <a:p>
              <a:r>
                <a:rPr lang="bn-BD" sz="3200" dirty="0" smtClean="0">
                  <a:latin typeface="NikoshBAN" pitchFamily="2" charset="0"/>
                  <a:cs typeface="NikoshBAN" pitchFamily="2" charset="0"/>
                </a:rPr>
                <a:t>শনি</a:t>
              </a:r>
              <a:endParaRPr lang="en-US" sz="3200" dirty="0">
                <a:latin typeface="NikoshBAN" pitchFamily="2" charset="0"/>
                <a:cs typeface="NikoshBAN" pitchFamily="2" charset="0"/>
              </a:endParaRPr>
            </a:p>
          </p:txBody>
        </p:sp>
      </p:grpSp>
      <p:sp>
        <p:nvSpPr>
          <p:cNvPr id="35" name="TextBox 34"/>
          <p:cNvSpPr txBox="1"/>
          <p:nvPr/>
        </p:nvSpPr>
        <p:spPr>
          <a:xfrm>
            <a:off x="2680483" y="1295400"/>
            <a:ext cx="4482317" cy="523220"/>
          </a:xfrm>
          <a:prstGeom prst="rect">
            <a:avLst/>
          </a:prstGeom>
          <a:noFill/>
          <a:ln w="38100">
            <a:solidFill>
              <a:srgbClr val="008000"/>
            </a:solidFill>
          </a:ln>
        </p:spPr>
        <p:txBody>
          <a:bodyPr wrap="none" rtlCol="0">
            <a:spAutoFit/>
          </a:bodyPr>
          <a:lstStyle/>
          <a:p>
            <a:r>
              <a:rPr lang="bn-BD" sz="2800" dirty="0" smtClean="0">
                <a:latin typeface="NikoshBAN" pitchFamily="2" charset="0"/>
                <a:cs typeface="NikoshBAN" pitchFamily="2" charset="0"/>
              </a:rPr>
              <a:t>ইউরেনাস গ্রহ গ্যাস ও বরফ দিয়ে তৈরি।</a:t>
            </a:r>
            <a:endParaRPr lang="en-US" sz="2800" dirty="0">
              <a:latin typeface="NikoshBAN" pitchFamily="2" charset="0"/>
              <a:cs typeface="NikoshBAN" pitchFamily="2" charset="0"/>
            </a:endParaRPr>
          </a:p>
        </p:txBody>
      </p:sp>
      <p:grpSp>
        <p:nvGrpSpPr>
          <p:cNvPr id="36" name="Group 35"/>
          <p:cNvGrpSpPr/>
          <p:nvPr/>
        </p:nvGrpSpPr>
        <p:grpSpPr>
          <a:xfrm>
            <a:off x="776516" y="1320225"/>
            <a:ext cx="1752600" cy="584775"/>
            <a:chOff x="381000" y="5752307"/>
            <a:chExt cx="1295400" cy="584775"/>
          </a:xfrm>
        </p:grpSpPr>
        <p:sp>
          <p:nvSpPr>
            <p:cNvPr id="37" name="Freeform 36"/>
            <p:cNvSpPr/>
            <p:nvPr/>
          </p:nvSpPr>
          <p:spPr>
            <a:xfrm>
              <a:off x="381000" y="5791200"/>
              <a:ext cx="1295400" cy="457200"/>
            </a:xfrm>
            <a:custGeom>
              <a:avLst/>
              <a:gdLst>
                <a:gd name="connsiteX0" fmla="*/ 0 w 1353787"/>
                <a:gd name="connsiteY0" fmla="*/ 0 h 522514"/>
                <a:gd name="connsiteX1" fmla="*/ 1021278 w 1353787"/>
                <a:gd name="connsiteY1" fmla="*/ 23750 h 522514"/>
                <a:gd name="connsiteX2" fmla="*/ 1353787 w 1353787"/>
                <a:gd name="connsiteY2" fmla="*/ 261257 h 522514"/>
                <a:gd name="connsiteX3" fmla="*/ 973776 w 1353787"/>
                <a:gd name="connsiteY3" fmla="*/ 510639 h 522514"/>
                <a:gd name="connsiteX4" fmla="*/ 11875 w 1353787"/>
                <a:gd name="connsiteY4" fmla="*/ 522514 h 522514"/>
                <a:gd name="connsiteX5" fmla="*/ 0 w 1353787"/>
                <a:gd name="connsiteY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3787" h="522514">
                  <a:moveTo>
                    <a:pt x="0" y="0"/>
                  </a:moveTo>
                  <a:lnTo>
                    <a:pt x="1021278" y="23750"/>
                  </a:lnTo>
                  <a:lnTo>
                    <a:pt x="1353787" y="261257"/>
                  </a:lnTo>
                  <a:lnTo>
                    <a:pt x="973776" y="510639"/>
                  </a:lnTo>
                  <a:lnTo>
                    <a:pt x="11875" y="522514"/>
                  </a:lnTo>
                  <a:lnTo>
                    <a:pt x="0" y="0"/>
                  </a:lnTo>
                  <a:close/>
                </a:path>
              </a:pathLst>
            </a:custGeom>
            <a:solidFill>
              <a:schemeClr val="accent1">
                <a:lumMod val="60000"/>
                <a:lumOff val="40000"/>
              </a:scheme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467085" y="5752307"/>
              <a:ext cx="768006" cy="584775"/>
            </a:xfrm>
            <a:prstGeom prst="rect">
              <a:avLst/>
            </a:prstGeom>
            <a:noFill/>
          </p:spPr>
          <p:txBody>
            <a:bodyPr wrap="none" rtlCol="0">
              <a:spAutoFit/>
            </a:bodyPr>
            <a:lstStyle/>
            <a:p>
              <a:r>
                <a:rPr lang="bn-BD" sz="3200" dirty="0" smtClean="0">
                  <a:latin typeface="NikoshBAN" pitchFamily="2" charset="0"/>
                  <a:cs typeface="NikoshBAN" pitchFamily="2" charset="0"/>
                </a:rPr>
                <a:t>নেপচুন</a:t>
              </a:r>
              <a:endParaRPr lang="en-US" sz="3200" dirty="0">
                <a:latin typeface="NikoshBAN" pitchFamily="2" charset="0"/>
                <a:cs typeface="NikoshBAN" pitchFamily="2" charset="0"/>
              </a:endParaRPr>
            </a:p>
          </p:txBody>
        </p:sp>
      </p:grpSp>
      <p:grpSp>
        <p:nvGrpSpPr>
          <p:cNvPr id="39" name="Group 42"/>
          <p:cNvGrpSpPr/>
          <p:nvPr/>
        </p:nvGrpSpPr>
        <p:grpSpPr>
          <a:xfrm>
            <a:off x="6477000" y="5562600"/>
            <a:ext cx="961696" cy="1371600"/>
            <a:chOff x="6810704" y="3505200"/>
            <a:chExt cx="961696" cy="1371600"/>
          </a:xfrm>
        </p:grpSpPr>
        <p:pic>
          <p:nvPicPr>
            <p:cNvPr id="41" name="Picture 40" descr="Urenus.png"/>
            <p:cNvPicPr>
              <a:picLocks noChangeAspect="1"/>
            </p:cNvPicPr>
            <p:nvPr/>
          </p:nvPicPr>
          <p:blipFill>
            <a:blip r:embed="rId12" cstate="print"/>
            <a:stretch>
              <a:fillRect/>
            </a:stretch>
          </p:blipFill>
          <p:spPr>
            <a:xfrm>
              <a:off x="6810704" y="3711116"/>
              <a:ext cx="961696" cy="961696"/>
            </a:xfrm>
            <a:prstGeom prst="rect">
              <a:avLst/>
            </a:prstGeom>
            <a:effectLst>
              <a:softEdge rad="31750"/>
            </a:effectLst>
          </p:spPr>
        </p:pic>
        <p:sp>
          <p:nvSpPr>
            <p:cNvPr id="43" name="Oval 42"/>
            <p:cNvSpPr/>
            <p:nvPr/>
          </p:nvSpPr>
          <p:spPr>
            <a:xfrm>
              <a:off x="6844352" y="3505200"/>
              <a:ext cx="865496" cy="13716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4" name="Picture 43" descr="Think.gif"/>
          <p:cNvPicPr>
            <a:picLocks noChangeAspect="1"/>
          </p:cNvPicPr>
          <p:nvPr/>
        </p:nvPicPr>
        <p:blipFill>
          <a:blip r:embed="rId10" cstate="print"/>
          <a:stretch>
            <a:fillRect/>
          </a:stretch>
        </p:blipFill>
        <p:spPr>
          <a:xfrm>
            <a:off x="6619875" y="3038475"/>
            <a:ext cx="695325" cy="695325"/>
          </a:xfrm>
          <a:prstGeom prst="rect">
            <a:avLst/>
          </a:prstGeom>
        </p:spPr>
      </p:pic>
      <p:pic>
        <p:nvPicPr>
          <p:cNvPr id="45" name="Picture 44" descr="Neptune.png"/>
          <p:cNvPicPr>
            <a:picLocks noChangeAspect="1"/>
          </p:cNvPicPr>
          <p:nvPr/>
        </p:nvPicPr>
        <p:blipFill>
          <a:blip r:embed="rId13" cstate="print"/>
          <a:stretch>
            <a:fillRect/>
          </a:stretch>
        </p:blipFill>
        <p:spPr>
          <a:xfrm>
            <a:off x="7543800" y="5562600"/>
            <a:ext cx="1035266" cy="1015056"/>
          </a:xfrm>
          <a:prstGeom prst="rect">
            <a:avLst/>
          </a:prstGeom>
          <a:effectLst>
            <a:softEdge rad="31750"/>
          </a:effectLst>
        </p:spPr>
      </p:pic>
      <p:pic>
        <p:nvPicPr>
          <p:cNvPr id="46" name="Picture 45" descr="Think.gif"/>
          <p:cNvPicPr>
            <a:picLocks noChangeAspect="1"/>
          </p:cNvPicPr>
          <p:nvPr/>
        </p:nvPicPr>
        <p:blipFill>
          <a:blip r:embed="rId10" cstate="print"/>
          <a:stretch>
            <a:fillRect/>
          </a:stretch>
        </p:blipFill>
        <p:spPr>
          <a:xfrm>
            <a:off x="7848600" y="3124200"/>
            <a:ext cx="695325" cy="695325"/>
          </a:xfrm>
          <a:prstGeom prst="rect">
            <a:avLst/>
          </a:prstGeom>
        </p:spPr>
      </p:pic>
      <p:sp>
        <p:nvSpPr>
          <p:cNvPr id="26" name="Rectangle 25"/>
          <p:cNvSpPr/>
          <p:nvPr/>
        </p:nvSpPr>
        <p:spPr>
          <a:xfrm>
            <a:off x="0" y="5486400"/>
            <a:ext cx="9144000" cy="13716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ame 10"/>
          <p:cNvSpPr/>
          <p:nvPr/>
        </p:nvSpPr>
        <p:spPr>
          <a:xfrm>
            <a:off x="0" y="0"/>
            <a:ext cx="9144000" cy="6858000"/>
          </a:xfrm>
          <a:prstGeom prst="frame">
            <a:avLst>
              <a:gd name="adj1" fmla="val 2615"/>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TextBox 46"/>
          <p:cNvSpPr txBox="1"/>
          <p:nvPr/>
        </p:nvSpPr>
        <p:spPr>
          <a:xfrm>
            <a:off x="2590800" y="2057400"/>
            <a:ext cx="4568879" cy="584775"/>
          </a:xfrm>
          <a:prstGeom prst="rect">
            <a:avLst/>
          </a:prstGeom>
          <a:solidFill>
            <a:schemeClr val="accent2">
              <a:lumMod val="60000"/>
              <a:lumOff val="40000"/>
            </a:schemeClr>
          </a:solidFill>
        </p:spPr>
        <p:txBody>
          <a:bodyPr wrap="none" rtlCol="0">
            <a:spAutoFit/>
          </a:bodyPr>
          <a:lstStyle/>
          <a:p>
            <a:r>
              <a:rPr lang="bn-BD" sz="3200" dirty="0" smtClean="0">
                <a:latin typeface="NikoshBAN" pitchFamily="2" charset="0"/>
                <a:cs typeface="NikoshBAN" pitchFamily="2" charset="0"/>
              </a:rPr>
              <a:t>সূর্যকে কেন্দ্র করে কতটি গ্রহ ঘুরছে?</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076 0.00856 L 0.01632 -0.03588 L 0.02882 -0.06366 L 0.04132 -0.08588 L 0.05174 -0.10533 L 0.06632 -0.14144 L 0.07674 -0.17199 L 0.07882 -0.20255 L 0.07882 -0.23866 L 0.07049 -0.2831 L 0.06424 -0.29699 " pathEditMode="relative" rAng="0" ptsTypes="AAAAAAAAAAA">
                                      <p:cBhvr>
                                        <p:cTn id="6" dur="2000" fill="hold"/>
                                        <p:tgtEl>
                                          <p:spTgt spid="30"/>
                                        </p:tgtEl>
                                        <p:attrNameLst>
                                          <p:attrName>ppt_x</p:attrName>
                                          <p:attrName>ppt_y</p:attrName>
                                        </p:attrNameLst>
                                      </p:cBhvr>
                                      <p:rCtr x="45" y="-153"/>
                                    </p:animMotion>
                                  </p:childTnLst>
                                </p:cTn>
                              </p:par>
                            </p:childTnLst>
                          </p:cTn>
                        </p:par>
                        <p:par>
                          <p:cTn id="7" fill="hold">
                            <p:stCondLst>
                              <p:cond delay="2000"/>
                            </p:stCondLst>
                            <p:childTnLst>
                              <p:par>
                                <p:cTn id="8" presetID="23" presetClass="entr" presetSubtype="16" fill="hold" nodeType="afterEffect">
                                  <p:stCondLst>
                                    <p:cond delay="0"/>
                                  </p:stCondLst>
                                  <p:childTnLst>
                                    <p:set>
                                      <p:cBhvr>
                                        <p:cTn id="9" dur="1" fill="hold">
                                          <p:stCondLst>
                                            <p:cond delay="0"/>
                                          </p:stCondLst>
                                        </p:cTn>
                                        <p:tgtEl>
                                          <p:spTgt spid="31"/>
                                        </p:tgtEl>
                                        <p:attrNameLst>
                                          <p:attrName>style.visibility</p:attrName>
                                        </p:attrNameLst>
                                      </p:cBhvr>
                                      <p:to>
                                        <p:strVal val="visible"/>
                                      </p:to>
                                    </p:set>
                                    <p:anim calcmode="lin" valueType="num">
                                      <p:cBhvr>
                                        <p:cTn id="10" dur="500" fill="hold"/>
                                        <p:tgtEl>
                                          <p:spTgt spid="31"/>
                                        </p:tgtEl>
                                        <p:attrNameLst>
                                          <p:attrName>ppt_w</p:attrName>
                                        </p:attrNameLst>
                                      </p:cBhvr>
                                      <p:tavLst>
                                        <p:tav tm="0">
                                          <p:val>
                                            <p:fltVal val="0"/>
                                          </p:val>
                                        </p:tav>
                                        <p:tav tm="100000">
                                          <p:val>
                                            <p:strVal val="#ppt_w"/>
                                          </p:val>
                                        </p:tav>
                                      </p:tavLst>
                                    </p:anim>
                                    <p:anim calcmode="lin" valueType="num">
                                      <p:cBhvr>
                                        <p:cTn id="11" dur="500" fill="hold"/>
                                        <p:tgtEl>
                                          <p:spTgt spid="31"/>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31"/>
                                        </p:tgtEl>
                                        <p:attrNameLst>
                                          <p:attrName>style.visibility</p:attrName>
                                        </p:attrNameLst>
                                      </p:cBhvr>
                                      <p:to>
                                        <p:strVal val="hidden"/>
                                      </p:to>
                                    </p:set>
                                  </p:sub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left)">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up)">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21"/>
                                        </p:tgtEl>
                                        <p:attrNameLst>
                                          <p:attrName>style.visibility</p:attrName>
                                        </p:attrNameLst>
                                      </p:cBhvr>
                                      <p:to>
                                        <p:strVal val="hidden"/>
                                      </p:to>
                                    </p:set>
                                  </p:childTnLst>
                                </p:cTn>
                              </p:par>
                              <p:par>
                                <p:cTn id="26" presetID="1" presetClass="exit" presetSubtype="0" fill="hold" grpId="1" nodeType="withEffect">
                                  <p:stCondLst>
                                    <p:cond delay="0"/>
                                  </p:stCondLst>
                                  <p:childTnLst>
                                    <p:set>
                                      <p:cBhvr>
                                        <p:cTn id="27" dur="1" fill="hold">
                                          <p:stCondLst>
                                            <p:cond delay="0"/>
                                          </p:stCondLst>
                                        </p:cTn>
                                        <p:tgtEl>
                                          <p:spTgt spid="17"/>
                                        </p:tgtEl>
                                        <p:attrNameLst>
                                          <p:attrName>style.visibility</p:attrName>
                                        </p:attrNameLst>
                                      </p:cBhvr>
                                      <p:to>
                                        <p:strVal val="hidden"/>
                                      </p:to>
                                    </p:set>
                                  </p:childTnLst>
                                </p:cTn>
                              </p:par>
                            </p:childTnLst>
                          </p:cTn>
                        </p:par>
                        <p:par>
                          <p:cTn id="28" fill="hold">
                            <p:stCondLst>
                              <p:cond delay="0"/>
                            </p:stCondLst>
                            <p:childTnLst>
                              <p:par>
                                <p:cTn id="29" presetID="0" presetClass="path" presetSubtype="0" accel="50000" decel="50000" fill="hold" nodeType="afterEffect">
                                  <p:stCondLst>
                                    <p:cond delay="0"/>
                                  </p:stCondLst>
                                  <p:childTnLst>
                                    <p:animMotion origin="layout" path="M 0.00902 0.00162 L 0.03402 -0.07246 L 0.05486 -0.11065 L 0.06319 -0.14908 L 0.07569 -0.19051 L 0.08611 -0.23172 L 0.08611 -0.27292 L 0.07986 -0.29954 L 0.05902 -0.35232 " pathEditMode="relative" rAng="0" ptsTypes="AAAAAAAAA">
                                      <p:cBhvr>
                                        <p:cTn id="30" dur="2000" fill="hold"/>
                                        <p:tgtEl>
                                          <p:spTgt spid="32"/>
                                        </p:tgtEl>
                                        <p:attrNameLst>
                                          <p:attrName>ppt_x</p:attrName>
                                          <p:attrName>ppt_y</p:attrName>
                                        </p:attrNameLst>
                                      </p:cBhvr>
                                      <p:rCtr x="39" y="-177"/>
                                    </p:animMotion>
                                  </p:childTnLst>
                                </p:cTn>
                              </p:par>
                            </p:childTnLst>
                          </p:cTn>
                        </p:par>
                        <p:par>
                          <p:cTn id="31" fill="hold">
                            <p:stCondLst>
                              <p:cond delay="2000"/>
                            </p:stCondLst>
                            <p:childTnLst>
                              <p:par>
                                <p:cTn id="32" presetID="23" presetClass="entr" presetSubtype="16"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 calcmode="lin" valueType="num">
                                      <p:cBhvr>
                                        <p:cTn id="34" dur="500" fill="hold"/>
                                        <p:tgtEl>
                                          <p:spTgt spid="34"/>
                                        </p:tgtEl>
                                        <p:attrNameLst>
                                          <p:attrName>ppt_w</p:attrName>
                                        </p:attrNameLst>
                                      </p:cBhvr>
                                      <p:tavLst>
                                        <p:tav tm="0">
                                          <p:val>
                                            <p:fltVal val="0"/>
                                          </p:val>
                                        </p:tav>
                                        <p:tav tm="100000">
                                          <p:val>
                                            <p:strVal val="#ppt_w"/>
                                          </p:val>
                                        </p:tav>
                                      </p:tavLst>
                                    </p:anim>
                                    <p:anim calcmode="lin" valueType="num">
                                      <p:cBhvr>
                                        <p:cTn id="35" dur="500" fill="hold"/>
                                        <p:tgtEl>
                                          <p:spTgt spid="34"/>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34"/>
                                        </p:tgtEl>
                                        <p:attrNameLst>
                                          <p:attrName>style.visibility</p:attrName>
                                        </p:attrNameLst>
                                      </p:cBhvr>
                                      <p:to>
                                        <p:strVal val="hidden"/>
                                      </p:to>
                                    </p:set>
                                  </p:sub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left)">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up)">
                                      <p:cBhvr>
                                        <p:cTn id="45" dur="500"/>
                                        <p:tgtEl>
                                          <p:spTgt spid="25"/>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nodeType="clickEffect">
                                  <p:stCondLst>
                                    <p:cond delay="0"/>
                                  </p:stCondLst>
                                  <p:childTnLst>
                                    <p:set>
                                      <p:cBhvr>
                                        <p:cTn id="49" dur="1" fill="hold">
                                          <p:stCondLst>
                                            <p:cond delay="0"/>
                                          </p:stCondLst>
                                        </p:cTn>
                                        <p:tgtEl>
                                          <p:spTgt spid="18"/>
                                        </p:tgtEl>
                                        <p:attrNameLst>
                                          <p:attrName>style.visibility</p:attrName>
                                        </p:attrNameLst>
                                      </p:cBhvr>
                                      <p:to>
                                        <p:strVal val="hidden"/>
                                      </p:to>
                                    </p:set>
                                  </p:childTnLst>
                                </p:cTn>
                              </p:par>
                              <p:par>
                                <p:cTn id="50" presetID="1" presetClass="exit" presetSubtype="0" fill="hold" grpId="1" nodeType="withEffect">
                                  <p:stCondLst>
                                    <p:cond delay="0"/>
                                  </p:stCondLst>
                                  <p:childTnLst>
                                    <p:set>
                                      <p:cBhvr>
                                        <p:cTn id="51" dur="1" fill="hold">
                                          <p:stCondLst>
                                            <p:cond delay="0"/>
                                          </p:stCondLst>
                                        </p:cTn>
                                        <p:tgtEl>
                                          <p:spTgt spid="25"/>
                                        </p:tgtEl>
                                        <p:attrNameLst>
                                          <p:attrName>style.visibility</p:attrName>
                                        </p:attrNameLst>
                                      </p:cBhvr>
                                      <p:to>
                                        <p:strVal val="hidden"/>
                                      </p:to>
                                    </p:set>
                                  </p:childTnLst>
                                </p:cTn>
                              </p:par>
                            </p:childTnLst>
                          </p:cTn>
                        </p:par>
                        <p:par>
                          <p:cTn id="52" fill="hold">
                            <p:stCondLst>
                              <p:cond delay="0"/>
                            </p:stCondLst>
                            <p:childTnLst>
                              <p:par>
                                <p:cTn id="53" presetID="0" presetClass="path" presetSubtype="0" accel="50000" decel="50000" fill="hold" nodeType="afterEffect">
                                  <p:stCondLst>
                                    <p:cond delay="0"/>
                                  </p:stCondLst>
                                  <p:childTnLst>
                                    <p:animMotion origin="layout" path="M 2.5E-6 -1.11111E-6 L 0.00833 -0.0706 L 0.01805 -0.11296 L 0.02778 -0.1868 L 0.03073 -0.23264 L 0.03073 -0.28889 " pathEditMode="relative" rAng="0" ptsTypes="AAAAAA">
                                      <p:cBhvr>
                                        <p:cTn id="54" dur="2000" fill="hold"/>
                                        <p:tgtEl>
                                          <p:spTgt spid="39"/>
                                        </p:tgtEl>
                                        <p:attrNameLst>
                                          <p:attrName>ppt_x</p:attrName>
                                          <p:attrName>ppt_y</p:attrName>
                                        </p:attrNameLst>
                                      </p:cBhvr>
                                      <p:rCtr x="15" y="-144"/>
                                    </p:animMotion>
                                  </p:childTnLst>
                                </p:cTn>
                              </p:par>
                            </p:childTnLst>
                          </p:cTn>
                        </p:par>
                        <p:par>
                          <p:cTn id="55" fill="hold">
                            <p:stCondLst>
                              <p:cond delay="2000"/>
                            </p:stCondLst>
                            <p:childTnLst>
                              <p:par>
                                <p:cTn id="56" presetID="23" presetClass="entr" presetSubtype="16" fill="hold" nodeType="afterEffect">
                                  <p:stCondLst>
                                    <p:cond delay="0"/>
                                  </p:stCondLst>
                                  <p:childTnLst>
                                    <p:set>
                                      <p:cBhvr>
                                        <p:cTn id="57" dur="1" fill="hold">
                                          <p:stCondLst>
                                            <p:cond delay="0"/>
                                          </p:stCondLst>
                                        </p:cTn>
                                        <p:tgtEl>
                                          <p:spTgt spid="44"/>
                                        </p:tgtEl>
                                        <p:attrNameLst>
                                          <p:attrName>style.visibility</p:attrName>
                                        </p:attrNameLst>
                                      </p:cBhvr>
                                      <p:to>
                                        <p:strVal val="visible"/>
                                      </p:to>
                                    </p:set>
                                    <p:anim calcmode="lin" valueType="num">
                                      <p:cBhvr>
                                        <p:cTn id="58" dur="500" fill="hold"/>
                                        <p:tgtEl>
                                          <p:spTgt spid="44"/>
                                        </p:tgtEl>
                                        <p:attrNameLst>
                                          <p:attrName>ppt_w</p:attrName>
                                        </p:attrNameLst>
                                      </p:cBhvr>
                                      <p:tavLst>
                                        <p:tav tm="0">
                                          <p:val>
                                            <p:fltVal val="0"/>
                                          </p:val>
                                        </p:tav>
                                        <p:tav tm="100000">
                                          <p:val>
                                            <p:strVal val="#ppt_w"/>
                                          </p:val>
                                        </p:tav>
                                      </p:tavLst>
                                    </p:anim>
                                    <p:anim calcmode="lin" valueType="num">
                                      <p:cBhvr>
                                        <p:cTn id="59" dur="500" fill="hold"/>
                                        <p:tgtEl>
                                          <p:spTgt spid="44"/>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44"/>
                                        </p:tgtEl>
                                        <p:attrNameLst>
                                          <p:attrName>style.visibility</p:attrName>
                                        </p:attrNameLst>
                                      </p:cBhvr>
                                      <p:to>
                                        <p:strVal val="hidden"/>
                                      </p:to>
                                    </p:set>
                                  </p:sub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left)">
                                      <p:cBhvr>
                                        <p:cTn id="64" dur="500"/>
                                        <p:tgtEl>
                                          <p:spTgt spid="2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grpId="0" nodeType="click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wipe(up)">
                                      <p:cBhvr>
                                        <p:cTn id="69" dur="500"/>
                                        <p:tgtEl>
                                          <p:spTgt spid="35"/>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xit" presetSubtype="0" fill="hold" nodeType="clickEffect">
                                  <p:stCondLst>
                                    <p:cond delay="0"/>
                                  </p:stCondLst>
                                  <p:childTnLst>
                                    <p:set>
                                      <p:cBhvr>
                                        <p:cTn id="73" dur="1" fill="hold">
                                          <p:stCondLst>
                                            <p:cond delay="0"/>
                                          </p:stCondLst>
                                        </p:cTn>
                                        <p:tgtEl>
                                          <p:spTgt spid="27"/>
                                        </p:tgtEl>
                                        <p:attrNameLst>
                                          <p:attrName>style.visibility</p:attrName>
                                        </p:attrNameLst>
                                      </p:cBhvr>
                                      <p:to>
                                        <p:strVal val="hidden"/>
                                      </p:to>
                                    </p:set>
                                  </p:childTnLst>
                                </p:cTn>
                              </p:par>
                              <p:par>
                                <p:cTn id="74" presetID="1" presetClass="exit" presetSubtype="0" fill="hold" grpId="1" nodeType="withEffect">
                                  <p:stCondLst>
                                    <p:cond delay="0"/>
                                  </p:stCondLst>
                                  <p:childTnLst>
                                    <p:set>
                                      <p:cBhvr>
                                        <p:cTn id="75" dur="1" fill="hold">
                                          <p:stCondLst>
                                            <p:cond delay="0"/>
                                          </p:stCondLst>
                                        </p:cTn>
                                        <p:tgtEl>
                                          <p:spTgt spid="35"/>
                                        </p:tgtEl>
                                        <p:attrNameLst>
                                          <p:attrName>style.visibility</p:attrName>
                                        </p:attrNameLst>
                                      </p:cBhvr>
                                      <p:to>
                                        <p:strVal val="hidden"/>
                                      </p:to>
                                    </p:set>
                                  </p:childTnLst>
                                </p:cTn>
                              </p:par>
                            </p:childTnLst>
                          </p:cTn>
                        </p:par>
                        <p:par>
                          <p:cTn id="76" fill="hold">
                            <p:stCondLst>
                              <p:cond delay="0"/>
                            </p:stCondLst>
                            <p:childTnLst>
                              <p:par>
                                <p:cTn id="77" presetID="0" presetClass="path" presetSubtype="0" accel="50000" decel="50000" fill="hold" nodeType="afterEffect">
                                  <p:stCondLst>
                                    <p:cond delay="0"/>
                                  </p:stCondLst>
                                  <p:childTnLst>
                                    <p:animMotion origin="layout" path="M 5.55556E-7 2.59259E-6 L 0.02083 -0.09167 L 0.02916 -0.11667 L 0.03541 -0.16111 L 0.03125 -0.19167 L 0.025 -0.22222 L 0.02708 -0.25278 L 0.01875 -0.28055 " pathEditMode="relative" ptsTypes="AAAAAAAA">
                                      <p:cBhvr>
                                        <p:cTn id="78" dur="2000" fill="hold"/>
                                        <p:tgtEl>
                                          <p:spTgt spid="45"/>
                                        </p:tgtEl>
                                        <p:attrNameLst>
                                          <p:attrName>ppt_x</p:attrName>
                                          <p:attrName>ppt_y</p:attrName>
                                        </p:attrNameLst>
                                      </p:cBhvr>
                                    </p:animMotion>
                                  </p:childTnLst>
                                </p:cTn>
                              </p:par>
                            </p:childTnLst>
                          </p:cTn>
                        </p:par>
                        <p:par>
                          <p:cTn id="79" fill="hold">
                            <p:stCondLst>
                              <p:cond delay="2000"/>
                            </p:stCondLst>
                            <p:childTnLst>
                              <p:par>
                                <p:cTn id="80" presetID="23" presetClass="entr" presetSubtype="16"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46"/>
                                        </p:tgtEl>
                                        <p:attrNameLst>
                                          <p:attrName>style.visibility</p:attrName>
                                        </p:attrNameLst>
                                      </p:cBhvr>
                                      <p:to>
                                        <p:strVal val="hidden"/>
                                      </p:to>
                                    </p:set>
                                  </p:sub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left)">
                                      <p:cBhvr>
                                        <p:cTn id="88" dur="500"/>
                                        <p:tgtEl>
                                          <p:spTgt spid="36"/>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1" fill="hold" grpId="0" nodeType="click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wipe(up)">
                                      <p:cBhvr>
                                        <p:cTn id="93" dur="500"/>
                                        <p:tgtEl>
                                          <p:spTgt spid="24"/>
                                        </p:tgtEl>
                                      </p:cBhvr>
                                    </p:animEffect>
                                  </p:childTnLst>
                                </p:cTn>
                              </p:par>
                            </p:childTnLst>
                          </p:cTn>
                        </p:par>
                      </p:childTnLst>
                    </p:cTn>
                  </p:par>
                  <p:par>
                    <p:cTn id="94" fill="hold">
                      <p:stCondLst>
                        <p:cond delay="indefinite"/>
                      </p:stCondLst>
                      <p:childTnLst>
                        <p:par>
                          <p:cTn id="95" fill="hold">
                            <p:stCondLst>
                              <p:cond delay="0"/>
                            </p:stCondLst>
                            <p:childTnLst>
                              <p:par>
                                <p:cTn id="96" presetID="1" presetClass="exit" presetSubtype="0" fill="hold" nodeType="clickEffect">
                                  <p:stCondLst>
                                    <p:cond delay="0"/>
                                  </p:stCondLst>
                                  <p:childTnLst>
                                    <p:set>
                                      <p:cBhvr>
                                        <p:cTn id="97" dur="1" fill="hold">
                                          <p:stCondLst>
                                            <p:cond delay="0"/>
                                          </p:stCondLst>
                                        </p:cTn>
                                        <p:tgtEl>
                                          <p:spTgt spid="36"/>
                                        </p:tgtEl>
                                        <p:attrNameLst>
                                          <p:attrName>style.visibility</p:attrName>
                                        </p:attrNameLst>
                                      </p:cBhvr>
                                      <p:to>
                                        <p:strVal val="hidden"/>
                                      </p:to>
                                    </p:set>
                                  </p:childTnLst>
                                </p:cTn>
                              </p:par>
                              <p:par>
                                <p:cTn id="98" presetID="1" presetClass="exit" presetSubtype="0" fill="hold" grpId="1" nodeType="withEffect">
                                  <p:stCondLst>
                                    <p:cond delay="0"/>
                                  </p:stCondLst>
                                  <p:childTnLst>
                                    <p:set>
                                      <p:cBhvr>
                                        <p:cTn id="99" dur="1" fill="hold">
                                          <p:stCondLst>
                                            <p:cond delay="0"/>
                                          </p:stCondLst>
                                        </p:cTn>
                                        <p:tgtEl>
                                          <p:spTgt spid="24"/>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17" presetClass="entr" presetSubtype="10" fill="hold" grpId="0" nodeType="clickEffect">
                                  <p:stCondLst>
                                    <p:cond delay="0"/>
                                  </p:stCondLst>
                                  <p:childTnLst>
                                    <p:set>
                                      <p:cBhvr>
                                        <p:cTn id="103" dur="1" fill="hold">
                                          <p:stCondLst>
                                            <p:cond delay="0"/>
                                          </p:stCondLst>
                                        </p:cTn>
                                        <p:tgtEl>
                                          <p:spTgt spid="47"/>
                                        </p:tgtEl>
                                        <p:attrNameLst>
                                          <p:attrName>style.visibility</p:attrName>
                                        </p:attrNameLst>
                                      </p:cBhvr>
                                      <p:to>
                                        <p:strVal val="visible"/>
                                      </p:to>
                                    </p:set>
                                    <p:anim calcmode="lin" valueType="num">
                                      <p:cBhvr>
                                        <p:cTn id="104" dur="500" fill="hold"/>
                                        <p:tgtEl>
                                          <p:spTgt spid="47"/>
                                        </p:tgtEl>
                                        <p:attrNameLst>
                                          <p:attrName>ppt_w</p:attrName>
                                        </p:attrNameLst>
                                      </p:cBhvr>
                                      <p:tavLst>
                                        <p:tav tm="0">
                                          <p:val>
                                            <p:fltVal val="0"/>
                                          </p:val>
                                        </p:tav>
                                        <p:tav tm="100000">
                                          <p:val>
                                            <p:strVal val="#ppt_w"/>
                                          </p:val>
                                        </p:tav>
                                      </p:tavLst>
                                    </p:anim>
                                    <p:anim calcmode="lin" valueType="num">
                                      <p:cBhvr>
                                        <p:cTn id="105" dur="500" fill="hold"/>
                                        <p:tgtEl>
                                          <p:spTgt spid="4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24" grpId="0" animBg="1"/>
      <p:bldP spid="24" grpId="1" animBg="1"/>
      <p:bldP spid="25" grpId="0" animBg="1"/>
      <p:bldP spid="25" grpId="1" animBg="1"/>
      <p:bldP spid="35" grpId="0" animBg="1"/>
      <p:bldP spid="35" grpId="1" animBg="1"/>
      <p:bldP spid="4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14" name="Picture 13" descr="Pluto.png"/>
          <p:cNvPicPr>
            <a:picLocks noChangeAspect="1"/>
          </p:cNvPicPr>
          <p:nvPr/>
        </p:nvPicPr>
        <p:blipFill>
          <a:blip r:embed="rId3" cstate="print"/>
          <a:stretch>
            <a:fillRect/>
          </a:stretch>
        </p:blipFill>
        <p:spPr>
          <a:xfrm>
            <a:off x="990600" y="2057400"/>
            <a:ext cx="3174603" cy="3073016"/>
          </a:xfrm>
          <a:prstGeom prst="rect">
            <a:avLst/>
          </a:prstGeom>
          <a:effectLst/>
        </p:spPr>
      </p:pic>
      <p:sp>
        <p:nvSpPr>
          <p:cNvPr id="11" name="Frame 10"/>
          <p:cNvSpPr/>
          <p:nvPr/>
        </p:nvSpPr>
        <p:spPr>
          <a:xfrm>
            <a:off x="0" y="0"/>
            <a:ext cx="9144000" cy="6858000"/>
          </a:xfrm>
          <a:prstGeom prst="frame">
            <a:avLst>
              <a:gd name="adj1" fmla="val 2615"/>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p:cNvSpPr txBox="1"/>
          <p:nvPr/>
        </p:nvSpPr>
        <p:spPr>
          <a:xfrm>
            <a:off x="1981200" y="381000"/>
            <a:ext cx="4995278"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sz="3200" dirty="0" smtClean="0">
                <a:latin typeface="NikoshBAN" pitchFamily="2" charset="0"/>
                <a:cs typeface="NikoshBAN" pitchFamily="2" charset="0"/>
              </a:rPr>
              <a:t>সৌরজগতে আর কোনো গ্রহ ছিলো কী</a:t>
            </a:r>
            <a:r>
              <a:rPr lang="en-US"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grpSp>
        <p:nvGrpSpPr>
          <p:cNvPr id="16" name="Group 15"/>
          <p:cNvGrpSpPr/>
          <p:nvPr/>
        </p:nvGrpSpPr>
        <p:grpSpPr>
          <a:xfrm>
            <a:off x="3810000" y="838200"/>
            <a:ext cx="914400" cy="584775"/>
            <a:chOff x="3810000" y="838200"/>
            <a:chExt cx="914400" cy="584775"/>
          </a:xfrm>
        </p:grpSpPr>
        <p:sp>
          <p:nvSpPr>
            <p:cNvPr id="12" name="Line Callout 1 11"/>
            <p:cNvSpPr/>
            <p:nvPr/>
          </p:nvSpPr>
          <p:spPr>
            <a:xfrm>
              <a:off x="3810000" y="914400"/>
              <a:ext cx="914400" cy="457200"/>
            </a:xfrm>
            <a:prstGeom prst="borderCallout1">
              <a:avLst>
                <a:gd name="adj1" fmla="val 39440"/>
                <a:gd name="adj2" fmla="val 1562"/>
                <a:gd name="adj3" fmla="val 444397"/>
                <a:gd name="adj4" fmla="val -123151"/>
              </a:avLst>
            </a:prstGeom>
            <a:solidFill>
              <a:schemeClr val="accent6">
                <a:lumMod val="60000"/>
                <a:lumOff val="40000"/>
              </a:schemeClr>
            </a:solidFill>
            <a:ln>
              <a:solidFill>
                <a:srgbClr val="C0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86200" y="838200"/>
              <a:ext cx="788999" cy="584775"/>
            </a:xfrm>
            <a:prstGeom prst="rect">
              <a:avLst/>
            </a:prstGeom>
            <a:noFill/>
          </p:spPr>
          <p:txBody>
            <a:bodyPr wrap="none" rtlCol="0">
              <a:spAutoFit/>
            </a:bodyPr>
            <a:lstStyle/>
            <a:p>
              <a:r>
                <a:rPr lang="bn-BD" sz="3200" dirty="0" smtClean="0">
                  <a:latin typeface="NikoshBAN" pitchFamily="2" charset="0"/>
                  <a:cs typeface="NikoshBAN" pitchFamily="2" charset="0"/>
                </a:rPr>
                <a:t>প্লুটো</a:t>
              </a:r>
              <a:endParaRPr lang="en-US" sz="3200" dirty="0">
                <a:latin typeface="NikoshBAN" pitchFamily="2" charset="0"/>
                <a:cs typeface="NikoshBAN" pitchFamily="2" charset="0"/>
              </a:endParaRPr>
            </a:p>
          </p:txBody>
        </p:sp>
      </p:grpSp>
      <p:sp>
        <p:nvSpPr>
          <p:cNvPr id="17" name="TextBox 16"/>
          <p:cNvSpPr txBox="1"/>
          <p:nvPr/>
        </p:nvSpPr>
        <p:spPr>
          <a:xfrm>
            <a:off x="4000902" y="1676400"/>
            <a:ext cx="4685898" cy="553998"/>
          </a:xfrm>
          <a:prstGeom prst="rect">
            <a:avLst/>
          </a:prstGeom>
          <a:solidFill>
            <a:schemeClr val="accent4">
              <a:lumMod val="60000"/>
              <a:lumOff val="40000"/>
            </a:schemeClr>
          </a:solidFill>
        </p:spPr>
        <p:txBody>
          <a:bodyPr wrap="none" rtlCol="0">
            <a:spAutoFit/>
          </a:bodyPr>
          <a:lstStyle/>
          <a:p>
            <a:r>
              <a:rPr lang="bn-BD" sz="3000" dirty="0" smtClean="0">
                <a:latin typeface="NikoshBAN" pitchFamily="2" charset="0"/>
                <a:cs typeface="NikoshBAN" pitchFamily="2" charset="0"/>
              </a:rPr>
              <a:t>এর গায়ে কী আঘাতের চিহ্ন দেখা যায়?</a:t>
            </a:r>
            <a:endParaRPr lang="en-US" sz="3000" dirty="0">
              <a:latin typeface="NikoshBAN" pitchFamily="2" charset="0"/>
              <a:cs typeface="NikoshBAN" pitchFamily="2" charset="0"/>
            </a:endParaRPr>
          </a:p>
        </p:txBody>
      </p:sp>
      <p:sp>
        <p:nvSpPr>
          <p:cNvPr id="18" name="TextBox 17"/>
          <p:cNvSpPr txBox="1"/>
          <p:nvPr/>
        </p:nvSpPr>
        <p:spPr>
          <a:xfrm>
            <a:off x="4080537" y="2438400"/>
            <a:ext cx="4682463" cy="553998"/>
          </a:xfrm>
          <a:prstGeom prst="rect">
            <a:avLst/>
          </a:prstGeom>
          <a:solidFill>
            <a:schemeClr val="accent6">
              <a:lumMod val="60000"/>
              <a:lumOff val="40000"/>
            </a:schemeClr>
          </a:solidFill>
        </p:spPr>
        <p:txBody>
          <a:bodyPr wrap="square" rtlCol="0">
            <a:spAutoFit/>
          </a:bodyPr>
          <a:lstStyle/>
          <a:p>
            <a:r>
              <a:rPr lang="bn-BD" sz="3000" dirty="0" smtClean="0">
                <a:latin typeface="NikoshBAN" pitchFamily="2" charset="0"/>
                <a:cs typeface="NikoshBAN" pitchFamily="2" charset="0"/>
              </a:rPr>
              <a:t>এর আকৃতি কী অন্য গ্রহের মত সম্পূর্ণ?</a:t>
            </a:r>
            <a:endParaRPr lang="en-US" sz="3000" dirty="0">
              <a:latin typeface="NikoshBAN" pitchFamily="2" charset="0"/>
              <a:cs typeface="NikoshBAN" pitchFamily="2" charset="0"/>
            </a:endParaRPr>
          </a:p>
        </p:txBody>
      </p:sp>
      <p:sp>
        <p:nvSpPr>
          <p:cNvPr id="22" name="TextBox 21"/>
          <p:cNvSpPr txBox="1"/>
          <p:nvPr/>
        </p:nvSpPr>
        <p:spPr>
          <a:xfrm>
            <a:off x="4800600" y="3352800"/>
            <a:ext cx="3352800" cy="553998"/>
          </a:xfrm>
          <a:prstGeom prst="rect">
            <a:avLst/>
          </a:prstGeom>
          <a:solidFill>
            <a:schemeClr val="tx2">
              <a:lumMod val="60000"/>
              <a:lumOff val="40000"/>
            </a:schemeClr>
          </a:solidFill>
        </p:spPr>
        <p:txBody>
          <a:bodyPr wrap="square" rtlCol="0">
            <a:spAutoFit/>
          </a:bodyPr>
          <a:lstStyle/>
          <a:p>
            <a:r>
              <a:rPr lang="bn-BD" sz="3000" dirty="0" smtClean="0">
                <a:latin typeface="NikoshBAN" pitchFamily="2" charset="0"/>
                <a:cs typeface="NikoshBAN" pitchFamily="2" charset="0"/>
              </a:rPr>
              <a:t>এটিকে গ্রহ বলা যাবে কী?</a:t>
            </a:r>
            <a:endParaRPr lang="en-US" sz="30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xit" presetSubtype="32" fill="hold" grpId="0" nodeType="clickEffect">
                                  <p:stCondLst>
                                    <p:cond delay="0"/>
                                  </p:stCondLst>
                                  <p:childTnLst>
                                    <p:anim calcmode="lin" valueType="num">
                                      <p:cBhvr>
                                        <p:cTn id="6" dur="500"/>
                                        <p:tgtEl>
                                          <p:spTgt spid="19"/>
                                        </p:tgtEl>
                                        <p:attrNameLst>
                                          <p:attrName>ppt_w</p:attrName>
                                        </p:attrNameLst>
                                      </p:cBhvr>
                                      <p:tavLst>
                                        <p:tav tm="0">
                                          <p:val>
                                            <p:strVal val="ppt_w"/>
                                          </p:val>
                                        </p:tav>
                                        <p:tav tm="100000">
                                          <p:val>
                                            <p:fltVal val="0"/>
                                          </p:val>
                                        </p:tav>
                                      </p:tavLst>
                                    </p:anim>
                                    <p:anim calcmode="lin" valueType="num">
                                      <p:cBhvr>
                                        <p:cTn id="7" dur="500"/>
                                        <p:tgtEl>
                                          <p:spTgt spid="19"/>
                                        </p:tgtEl>
                                        <p:attrNameLst>
                                          <p:attrName>ppt_h</p:attrName>
                                        </p:attrNameLst>
                                      </p:cBhvr>
                                      <p:tavLst>
                                        <p:tav tm="0">
                                          <p:val>
                                            <p:strVal val="ppt_h"/>
                                          </p:val>
                                        </p:tav>
                                        <p:tav tm="100000">
                                          <p:val>
                                            <p:fltVal val="0"/>
                                          </p:val>
                                        </p:tav>
                                      </p:tavLst>
                                    </p:anim>
                                    <p:set>
                                      <p:cBhvr>
                                        <p:cTn id="8" dur="1" fill="hold">
                                          <p:stCondLst>
                                            <p:cond delay="499"/>
                                          </p:stCondLst>
                                        </p:cTn>
                                        <p:tgtEl>
                                          <p:spTgt spid="19"/>
                                        </p:tgtEl>
                                        <p:attrNameLst>
                                          <p:attrName>style.visibility</p:attrName>
                                        </p:attrNameLst>
                                      </p:cBhvr>
                                      <p:to>
                                        <p:strVal val="hidden"/>
                                      </p:to>
                                    </p:set>
                                  </p:childTnLst>
                                </p:cTn>
                              </p:par>
                              <p:par>
                                <p:cTn id="9" presetID="23" presetClass="entr" presetSubtype="16"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strips(down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18"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6" name="Picture 5" descr="4783377.jpg"/>
          <p:cNvPicPr>
            <a:picLocks noChangeAspect="1"/>
          </p:cNvPicPr>
          <p:nvPr/>
        </p:nvPicPr>
        <p:blipFill>
          <a:blip r:embed="rId3" cstate="print"/>
          <a:stretch>
            <a:fillRect/>
          </a:stretch>
        </p:blipFill>
        <p:spPr>
          <a:xfrm>
            <a:off x="1905000" y="228600"/>
            <a:ext cx="5638800" cy="3965566"/>
          </a:xfrm>
          <a:prstGeom prst="rect">
            <a:avLst/>
          </a:prstGeom>
          <a:noFill/>
          <a:ln>
            <a:noFill/>
          </a:ln>
        </p:spPr>
      </p:pic>
      <p:sp>
        <p:nvSpPr>
          <p:cNvPr id="2" name="Frame 1"/>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TextBox 19"/>
          <p:cNvSpPr txBox="1"/>
          <p:nvPr/>
        </p:nvSpPr>
        <p:spPr>
          <a:xfrm>
            <a:off x="3726211" y="282714"/>
            <a:ext cx="2064989" cy="707886"/>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BD"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দলগত কাজ</a:t>
            </a:r>
            <a:endPar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endParaRPr>
          </a:p>
        </p:txBody>
      </p:sp>
      <p:sp>
        <p:nvSpPr>
          <p:cNvPr id="5" name="TextBox 4"/>
          <p:cNvSpPr txBox="1"/>
          <p:nvPr/>
        </p:nvSpPr>
        <p:spPr>
          <a:xfrm>
            <a:off x="1389266" y="4191000"/>
            <a:ext cx="6611734" cy="1077218"/>
          </a:xfrm>
          <a:prstGeom prst="rect">
            <a:avLst/>
          </a:prstGeom>
          <a:solidFill>
            <a:schemeClr val="accent5">
              <a:lumMod val="40000"/>
              <a:lumOff val="60000"/>
            </a:schemeClr>
          </a:solidFill>
        </p:spPr>
        <p:txBody>
          <a:bodyPr wrap="square" rtlCol="0">
            <a:spAutoFit/>
          </a:bodyPr>
          <a:lstStyle/>
          <a:p>
            <a:r>
              <a:rPr lang="bn-BD" sz="3200" dirty="0" smtClean="0">
                <a:latin typeface="NikoshBAN" pitchFamily="2" charset="0"/>
                <a:cs typeface="NikoshBAN" pitchFamily="2" charset="0"/>
              </a:rPr>
              <a:t>সৌরজগতের কোন গ্রহের সাথে আমাদের গ্রহের মিল </a:t>
            </a:r>
          </a:p>
          <a:p>
            <a:r>
              <a:rPr lang="bn-BD" sz="3200" dirty="0" smtClean="0">
                <a:latin typeface="NikoshBAN" pitchFamily="2" charset="0"/>
                <a:cs typeface="NikoshBAN" pitchFamily="2" charset="0"/>
              </a:rPr>
              <a:t>রয়েছে বলে তুমি মনে কর, এর স্বপক্ষে যুক্তি দেখাও।</a:t>
            </a:r>
          </a:p>
        </p:txBody>
      </p:sp>
      <p:sp>
        <p:nvSpPr>
          <p:cNvPr id="7" name="TextBox 6"/>
          <p:cNvSpPr txBox="1"/>
          <p:nvPr/>
        </p:nvSpPr>
        <p:spPr>
          <a:xfrm>
            <a:off x="5791200" y="1066800"/>
            <a:ext cx="1754006" cy="461665"/>
          </a:xfrm>
          <a:prstGeom prst="rect">
            <a:avLst/>
          </a:prstGeom>
          <a:solidFill>
            <a:schemeClr val="accent2">
              <a:lumMod val="20000"/>
              <a:lumOff val="80000"/>
            </a:schemeClr>
          </a:solidFill>
        </p:spPr>
        <p:txBody>
          <a:bodyPr wrap="none" rtlCol="0">
            <a:spAutoFit/>
          </a:bodyPr>
          <a:lstStyle/>
          <a:p>
            <a:r>
              <a:rPr lang="bn-BD" sz="2400" dirty="0" smtClean="0">
                <a:latin typeface="NikoshBAN" pitchFamily="2" charset="0"/>
                <a:cs typeface="NikoshBAN" pitchFamily="2" charset="0"/>
              </a:rPr>
              <a:t>সময়ঃ ১০ মিনিট</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Frame 1"/>
          <p:cNvSpPr/>
          <p:nvPr/>
        </p:nvSpPr>
        <p:spPr>
          <a:xfrm>
            <a:off x="0" y="0"/>
            <a:ext cx="9144000" cy="6858000"/>
          </a:xfrm>
          <a:prstGeom prst="frame">
            <a:avLst>
              <a:gd name="adj1" fmla="val 2615"/>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3733800" y="228600"/>
            <a:ext cx="1279517" cy="646331"/>
          </a:xfrm>
          <a:prstGeom prst="rect">
            <a:avLst/>
          </a:prstGeom>
          <a:gradFill>
            <a:gsLst>
              <a:gs pos="0">
                <a:srgbClr val="5E9EFF"/>
              </a:gs>
              <a:gs pos="39999">
                <a:srgbClr val="85C2FF"/>
              </a:gs>
              <a:gs pos="70000">
                <a:srgbClr val="C4D6EB"/>
              </a:gs>
              <a:gs pos="100000">
                <a:srgbClr val="FFEBFA"/>
              </a:gs>
            </a:gsLst>
            <a:lin ang="5400000" scaled="0"/>
          </a:gradFill>
          <a:ln>
            <a:noFill/>
          </a:ln>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sz="3600" dirty="0" smtClean="0">
                <a:solidFill>
                  <a:schemeClr val="tx1"/>
                </a:solidFill>
                <a:latin typeface="NikoshBAN" pitchFamily="2" charset="0"/>
                <a:cs typeface="NikoshBAN" pitchFamily="2" charset="0"/>
              </a:rPr>
              <a:t>মূল্যায়ন</a:t>
            </a:r>
            <a:endParaRPr lang="en-US" sz="3600" dirty="0">
              <a:solidFill>
                <a:schemeClr val="tx1"/>
              </a:solidFill>
              <a:latin typeface="NikoshBAN" pitchFamily="2" charset="0"/>
              <a:cs typeface="NikoshBAN" pitchFamily="2" charset="0"/>
            </a:endParaRPr>
          </a:p>
        </p:txBody>
      </p:sp>
      <p:grpSp>
        <p:nvGrpSpPr>
          <p:cNvPr id="13" name="Group 14"/>
          <p:cNvGrpSpPr/>
          <p:nvPr/>
        </p:nvGrpSpPr>
        <p:grpSpPr>
          <a:xfrm>
            <a:off x="762000" y="1534180"/>
            <a:ext cx="7119354" cy="2961620"/>
            <a:chOff x="824714" y="914400"/>
            <a:chExt cx="7119354" cy="2961620"/>
          </a:xfrm>
        </p:grpSpPr>
        <p:sp>
          <p:nvSpPr>
            <p:cNvPr id="4" name="TextBox 3"/>
            <p:cNvSpPr txBox="1"/>
            <p:nvPr/>
          </p:nvSpPr>
          <p:spPr>
            <a:xfrm>
              <a:off x="838200" y="914400"/>
              <a:ext cx="4386137" cy="584775"/>
            </a:xfrm>
            <a:prstGeom prst="rect">
              <a:avLst/>
            </a:prstGeom>
            <a:noFill/>
          </p:spPr>
          <p:txBody>
            <a:bodyPr wrap="none" rtlCol="0">
              <a:spAutoFit/>
            </a:bodyPr>
            <a:lstStyle/>
            <a:p>
              <a:r>
                <a:rPr lang="bn-BD" sz="3200" dirty="0" smtClean="0">
                  <a:latin typeface="NikoshBAN" pitchFamily="2" charset="0"/>
                  <a:cs typeface="NikoshBAN" pitchFamily="2" charset="0"/>
                </a:rPr>
                <a:t>প্লূটো সৌরজগতের গ্রহ নয়, কারণ-</a:t>
              </a:r>
              <a:endParaRPr lang="en-US" sz="3200" dirty="0">
                <a:latin typeface="NikoshBAN" pitchFamily="2" charset="0"/>
                <a:cs typeface="NikoshBAN" pitchFamily="2" charset="0"/>
              </a:endParaRPr>
            </a:p>
          </p:txBody>
        </p:sp>
        <p:sp>
          <p:nvSpPr>
            <p:cNvPr id="5" name="TextBox 4"/>
            <p:cNvSpPr txBox="1"/>
            <p:nvPr/>
          </p:nvSpPr>
          <p:spPr>
            <a:xfrm>
              <a:off x="900914" y="1371600"/>
              <a:ext cx="4070345" cy="584775"/>
            </a:xfrm>
            <a:prstGeom prst="rect">
              <a:avLst/>
            </a:prstGeom>
            <a:noFill/>
          </p:spPr>
          <p:txBody>
            <a:bodyPr wrap="none" rtlCol="0">
              <a:spAutoFit/>
            </a:bodyPr>
            <a:lstStyle/>
            <a:p>
              <a:r>
                <a:rPr lang="bn-BD" sz="3200" dirty="0" smtClean="0">
                  <a:latin typeface="NikoshBAN" pitchFamily="2" charset="0"/>
                  <a:cs typeface="NikoshBAN" pitchFamily="2" charset="0"/>
                </a:rPr>
                <a:t>(</a:t>
              </a:r>
              <a:r>
                <a:rPr lang="en-US" sz="3200" dirty="0" err="1" smtClean="0">
                  <a:latin typeface="NikoshBAN" pitchFamily="2" charset="0"/>
                  <a:cs typeface="NikoshBAN" pitchFamily="2" charset="0"/>
                </a:rPr>
                <a:t>i</a:t>
              </a:r>
              <a:r>
                <a:rPr lang="bn-BD" sz="3200" dirty="0" smtClean="0">
                  <a:latin typeface="NikoshBAN" pitchFamily="2" charset="0"/>
                  <a:cs typeface="NikoshBAN" pitchFamily="2" charset="0"/>
                </a:rPr>
                <a:t>)</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এটি ক্ষুদ্র এবং গঠন অসম্পূর্ণ</a:t>
              </a:r>
              <a:endParaRPr lang="en-US" sz="3200" dirty="0">
                <a:latin typeface="NikoshBAN" pitchFamily="2" charset="0"/>
                <a:cs typeface="NikoshBAN" pitchFamily="2" charset="0"/>
              </a:endParaRPr>
            </a:p>
          </p:txBody>
        </p:sp>
        <p:sp>
          <p:nvSpPr>
            <p:cNvPr id="6" name="TextBox 5"/>
            <p:cNvSpPr txBox="1"/>
            <p:nvPr/>
          </p:nvSpPr>
          <p:spPr>
            <a:xfrm>
              <a:off x="849247" y="1905000"/>
              <a:ext cx="4947188" cy="584775"/>
            </a:xfrm>
            <a:prstGeom prst="rect">
              <a:avLst/>
            </a:prstGeom>
            <a:noFill/>
          </p:spPr>
          <p:txBody>
            <a:bodyPr wrap="none" rtlCol="0">
              <a:spAutoFit/>
            </a:bodyPr>
            <a:lstStyle/>
            <a:p>
              <a:r>
                <a:rPr lang="bn-BD" sz="3200" dirty="0" smtClean="0">
                  <a:latin typeface="NikoshBAN" pitchFamily="2" charset="0"/>
                  <a:cs typeface="NikoshBAN" pitchFamily="2" charset="0"/>
                </a:rPr>
                <a:t>(</a:t>
              </a:r>
              <a:r>
                <a:rPr lang="en-US" sz="3200" dirty="0" smtClean="0">
                  <a:latin typeface="NikoshBAN" pitchFamily="2" charset="0"/>
                  <a:cs typeface="NikoshBAN" pitchFamily="2" charset="0"/>
                </a:rPr>
                <a:t>ii</a:t>
              </a:r>
              <a:r>
                <a:rPr lang="bn-BD" sz="3200" dirty="0" smtClean="0">
                  <a:latin typeface="NikoshBAN" pitchFamily="2" charset="0"/>
                  <a:cs typeface="NikoshBAN" pitchFamily="2" charset="0"/>
                </a:rPr>
                <a:t>)</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এটি সূর্যের চারিদিকে ঘুরতে সক্ষম</a:t>
              </a:r>
              <a:endParaRPr lang="en-US" sz="3200" dirty="0">
                <a:latin typeface="NikoshBAN" pitchFamily="2" charset="0"/>
                <a:cs typeface="NikoshBAN" pitchFamily="2" charset="0"/>
              </a:endParaRPr>
            </a:p>
          </p:txBody>
        </p:sp>
        <p:sp>
          <p:nvSpPr>
            <p:cNvPr id="7" name="TextBox 6"/>
            <p:cNvSpPr txBox="1"/>
            <p:nvPr/>
          </p:nvSpPr>
          <p:spPr>
            <a:xfrm>
              <a:off x="824714" y="2362200"/>
              <a:ext cx="6312947" cy="584775"/>
            </a:xfrm>
            <a:prstGeom prst="rect">
              <a:avLst/>
            </a:prstGeom>
            <a:noFill/>
          </p:spPr>
          <p:txBody>
            <a:bodyPr wrap="none" rtlCol="0">
              <a:spAutoFit/>
            </a:bodyPr>
            <a:lstStyle/>
            <a:p>
              <a:r>
                <a:rPr lang="bn-BD" sz="3200" dirty="0" smtClean="0">
                  <a:latin typeface="NikoshBAN" pitchFamily="2" charset="0"/>
                  <a:cs typeface="NikoshBAN" pitchFamily="2" charset="0"/>
                </a:rPr>
                <a:t>(</a:t>
              </a:r>
              <a:r>
                <a:rPr lang="en-US" sz="3200" dirty="0" smtClean="0">
                  <a:latin typeface="NikoshBAN" pitchFamily="2" charset="0"/>
                  <a:cs typeface="NikoshBAN" pitchFamily="2" charset="0"/>
                </a:rPr>
                <a:t>iii</a:t>
              </a:r>
              <a:r>
                <a:rPr lang="bn-BD" sz="3200" dirty="0" smtClean="0">
                  <a:latin typeface="NikoshBAN" pitchFamily="2" charset="0"/>
                  <a:cs typeface="NikoshBAN" pitchFamily="2" charset="0"/>
                </a:rPr>
                <a:t>) বর্তমানে এটি জ্যোতিষ্কের মত আচরণ করছে</a:t>
              </a:r>
              <a:endParaRPr lang="en-US" sz="3200" dirty="0" smtClean="0">
                <a:latin typeface="NikoshBAN" pitchFamily="2" charset="0"/>
                <a:cs typeface="NikoshBAN" pitchFamily="2" charset="0"/>
              </a:endParaRPr>
            </a:p>
          </p:txBody>
        </p:sp>
        <p:grpSp>
          <p:nvGrpSpPr>
            <p:cNvPr id="14" name="Group 13"/>
            <p:cNvGrpSpPr/>
            <p:nvPr/>
          </p:nvGrpSpPr>
          <p:grpSpPr>
            <a:xfrm>
              <a:off x="838200" y="2895600"/>
              <a:ext cx="7105868" cy="980420"/>
              <a:chOff x="838200" y="3124200"/>
              <a:chExt cx="7105868" cy="980420"/>
            </a:xfrm>
          </p:grpSpPr>
          <p:sp>
            <p:nvSpPr>
              <p:cNvPr id="8" name="TextBox 7"/>
              <p:cNvSpPr txBox="1"/>
              <p:nvPr/>
            </p:nvSpPr>
            <p:spPr>
              <a:xfrm>
                <a:off x="838200" y="3124200"/>
                <a:ext cx="2914580" cy="584775"/>
              </a:xfrm>
              <a:prstGeom prst="rect">
                <a:avLst/>
              </a:prstGeom>
              <a:noFill/>
            </p:spPr>
            <p:txBody>
              <a:bodyPr wrap="none" rtlCol="0">
                <a:spAutoFit/>
              </a:bodyPr>
              <a:lstStyle/>
              <a:p>
                <a:r>
                  <a:rPr lang="bn-BD" sz="3200" dirty="0" smtClean="0">
                    <a:latin typeface="NikoshBAN" pitchFamily="2" charset="0"/>
                    <a:cs typeface="NikoshBAN" pitchFamily="2" charset="0"/>
                  </a:rPr>
                  <a:t>নিচের কোনটি সঠিক?</a:t>
                </a:r>
                <a:endParaRPr lang="en-US" sz="3200" dirty="0">
                  <a:latin typeface="NikoshBAN" pitchFamily="2" charset="0"/>
                  <a:cs typeface="NikoshBAN" pitchFamily="2" charset="0"/>
                </a:endParaRPr>
              </a:p>
            </p:txBody>
          </p:sp>
          <p:grpSp>
            <p:nvGrpSpPr>
              <p:cNvPr id="15" name="Group 12"/>
              <p:cNvGrpSpPr/>
              <p:nvPr/>
            </p:nvGrpSpPr>
            <p:grpSpPr>
              <a:xfrm>
                <a:off x="914400" y="3581400"/>
                <a:ext cx="7029668" cy="523220"/>
                <a:chOff x="914400" y="3886200"/>
                <a:chExt cx="7029668" cy="523220"/>
              </a:xfrm>
            </p:grpSpPr>
            <p:sp>
              <p:nvSpPr>
                <p:cNvPr id="9" name="TextBox 8"/>
                <p:cNvSpPr txBox="1"/>
                <p:nvPr/>
              </p:nvSpPr>
              <p:spPr>
                <a:xfrm>
                  <a:off x="914400" y="3886200"/>
                  <a:ext cx="1401346" cy="523220"/>
                </a:xfrm>
                <a:prstGeom prst="rect">
                  <a:avLst/>
                </a:prstGeom>
                <a:noFill/>
              </p:spPr>
              <p:txBody>
                <a:bodyPr wrap="none" rtlCol="0">
                  <a:spAutoFit/>
                </a:bodyPr>
                <a:lstStyle/>
                <a:p>
                  <a:r>
                    <a:rPr lang="bn-BD" sz="2800" dirty="0" smtClean="0">
                      <a:latin typeface="NikoshBAN" pitchFamily="2" charset="0"/>
                      <a:cs typeface="NikoshBAN" pitchFamily="2" charset="0"/>
                    </a:rPr>
                    <a:t>(ক) </a:t>
                  </a:r>
                  <a:r>
                    <a:rPr lang="en-US" sz="2800" dirty="0" smtClean="0">
                      <a:latin typeface="NikoshBAN" pitchFamily="2" charset="0"/>
                      <a:cs typeface="NikoshBAN" pitchFamily="2" charset="0"/>
                    </a:rPr>
                    <a:t>i , iii</a:t>
                  </a:r>
                  <a:endParaRPr lang="en-US" sz="2800" dirty="0">
                    <a:latin typeface="NikoshBAN" pitchFamily="2" charset="0"/>
                    <a:cs typeface="NikoshBAN" pitchFamily="2" charset="0"/>
                  </a:endParaRPr>
                </a:p>
              </p:txBody>
            </p:sp>
            <p:sp>
              <p:nvSpPr>
                <p:cNvPr id="10" name="TextBox 9"/>
                <p:cNvSpPr txBox="1"/>
                <p:nvPr/>
              </p:nvSpPr>
              <p:spPr>
                <a:xfrm>
                  <a:off x="2791143" y="3886200"/>
                  <a:ext cx="1247457" cy="523220"/>
                </a:xfrm>
                <a:prstGeom prst="rect">
                  <a:avLst/>
                </a:prstGeom>
                <a:noFill/>
              </p:spPr>
              <p:txBody>
                <a:bodyPr wrap="none" rtlCol="0">
                  <a:spAutoFit/>
                </a:bodyPr>
                <a:lstStyle/>
                <a:p>
                  <a:r>
                    <a:rPr lang="bn-BD" sz="2800" dirty="0" smtClean="0">
                      <a:latin typeface="NikoshBAN" pitchFamily="2" charset="0"/>
                      <a:cs typeface="NikoshBAN" pitchFamily="2" charset="0"/>
                    </a:rPr>
                    <a:t>(খ) </a:t>
                  </a:r>
                  <a:r>
                    <a:rPr lang="en-US" sz="2800" dirty="0" err="1" smtClean="0">
                      <a:latin typeface="NikoshBAN" pitchFamily="2" charset="0"/>
                      <a:cs typeface="NikoshBAN" pitchFamily="2" charset="0"/>
                    </a:rPr>
                    <a:t>i</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 </a:t>
                  </a:r>
                  <a:r>
                    <a:rPr lang="en-US" sz="2800" dirty="0" smtClean="0">
                      <a:latin typeface="NikoshBAN" pitchFamily="2" charset="0"/>
                      <a:cs typeface="NikoshBAN" pitchFamily="2" charset="0"/>
                    </a:rPr>
                    <a:t>ii</a:t>
                  </a:r>
                  <a:endParaRPr lang="en-US" sz="2800" dirty="0">
                    <a:latin typeface="NikoshBAN" pitchFamily="2" charset="0"/>
                    <a:cs typeface="NikoshBAN" pitchFamily="2" charset="0"/>
                  </a:endParaRPr>
                </a:p>
              </p:txBody>
            </p:sp>
            <p:sp>
              <p:nvSpPr>
                <p:cNvPr id="11" name="TextBox 10"/>
                <p:cNvSpPr txBox="1"/>
                <p:nvPr/>
              </p:nvSpPr>
              <p:spPr>
                <a:xfrm>
                  <a:off x="4343400" y="3886200"/>
                  <a:ext cx="1834156" cy="523220"/>
                </a:xfrm>
                <a:prstGeom prst="rect">
                  <a:avLst/>
                </a:prstGeom>
                <a:noFill/>
              </p:spPr>
              <p:txBody>
                <a:bodyPr wrap="none" rtlCol="0">
                  <a:spAutoFit/>
                </a:bodyPr>
                <a:lstStyle/>
                <a:p>
                  <a:r>
                    <a:rPr lang="bn-BD" sz="2800" dirty="0" smtClean="0">
                      <a:latin typeface="NikoshBAN" pitchFamily="2" charset="0"/>
                      <a:cs typeface="NikoshBAN" pitchFamily="2" charset="0"/>
                    </a:rPr>
                    <a:t>(গ) </a:t>
                  </a:r>
                  <a:r>
                    <a:rPr lang="en-US" sz="2800" dirty="0" err="1" smtClean="0">
                      <a:latin typeface="NikoshBAN" pitchFamily="2" charset="0"/>
                      <a:cs typeface="NikoshBAN" pitchFamily="2" charset="0"/>
                    </a:rPr>
                    <a:t>i</a:t>
                  </a:r>
                  <a:r>
                    <a:rPr lang="en-US" sz="2800" dirty="0" smtClean="0">
                      <a:latin typeface="NikoshBAN" pitchFamily="2" charset="0"/>
                      <a:cs typeface="NikoshBAN" pitchFamily="2" charset="0"/>
                    </a:rPr>
                    <a:t> , ii, iii </a:t>
                  </a:r>
                  <a:endParaRPr lang="en-US" sz="2800" dirty="0">
                    <a:latin typeface="NikoshBAN" pitchFamily="2" charset="0"/>
                    <a:cs typeface="NikoshBAN" pitchFamily="2" charset="0"/>
                  </a:endParaRPr>
                </a:p>
              </p:txBody>
            </p:sp>
            <p:sp>
              <p:nvSpPr>
                <p:cNvPr id="12" name="TextBox 11"/>
                <p:cNvSpPr txBox="1"/>
                <p:nvPr/>
              </p:nvSpPr>
              <p:spPr>
                <a:xfrm>
                  <a:off x="6477000" y="3886200"/>
                  <a:ext cx="1467068" cy="523220"/>
                </a:xfrm>
                <a:prstGeom prst="rect">
                  <a:avLst/>
                </a:prstGeom>
                <a:noFill/>
              </p:spPr>
              <p:txBody>
                <a:bodyPr wrap="none" rtlCol="0">
                  <a:spAutoFit/>
                </a:bodyPr>
                <a:lstStyle/>
                <a:p>
                  <a:r>
                    <a:rPr lang="bn-BD" sz="2800" dirty="0" smtClean="0">
                      <a:latin typeface="NikoshBAN" pitchFamily="2" charset="0"/>
                      <a:cs typeface="NikoshBAN" pitchFamily="2" charset="0"/>
                    </a:rPr>
                    <a:t>(ঘ) </a:t>
                  </a:r>
                  <a:r>
                    <a:rPr lang="en-US" sz="2800" dirty="0" smtClean="0">
                      <a:latin typeface="NikoshBAN" pitchFamily="2" charset="0"/>
                      <a:cs typeface="NikoshBAN" pitchFamily="2" charset="0"/>
                    </a:rPr>
                    <a:t>ii , iii</a:t>
                  </a:r>
                  <a:endParaRPr lang="en-US" sz="2800" dirty="0">
                    <a:latin typeface="NikoshBAN" pitchFamily="2" charset="0"/>
                    <a:cs typeface="NikoshBAN" pitchFamily="2" charset="0"/>
                  </a:endParaRPr>
                </a:p>
              </p:txBody>
            </p:sp>
          </p:grpSp>
        </p:grpSp>
      </p:grpSp>
      <p:sp>
        <p:nvSpPr>
          <p:cNvPr id="16" name="Freeform 15"/>
          <p:cNvSpPr/>
          <p:nvPr/>
        </p:nvSpPr>
        <p:spPr>
          <a:xfrm>
            <a:off x="882869" y="4038600"/>
            <a:ext cx="488731" cy="315310"/>
          </a:xfrm>
          <a:custGeom>
            <a:avLst/>
            <a:gdLst>
              <a:gd name="connsiteX0" fmla="*/ 0 w 488731"/>
              <a:gd name="connsiteY0" fmla="*/ 63062 h 315310"/>
              <a:gd name="connsiteX1" fmla="*/ 110359 w 488731"/>
              <a:gd name="connsiteY1" fmla="*/ 315310 h 315310"/>
              <a:gd name="connsiteX2" fmla="*/ 488731 w 488731"/>
              <a:gd name="connsiteY2" fmla="*/ 0 h 315310"/>
            </a:gdLst>
            <a:ahLst/>
            <a:cxnLst>
              <a:cxn ang="0">
                <a:pos x="connsiteX0" y="connsiteY0"/>
              </a:cxn>
              <a:cxn ang="0">
                <a:pos x="connsiteX1" y="connsiteY1"/>
              </a:cxn>
              <a:cxn ang="0">
                <a:pos x="connsiteX2" y="connsiteY2"/>
              </a:cxn>
            </a:cxnLst>
            <a:rect l="l" t="t" r="r" b="b"/>
            <a:pathLst>
              <a:path w="488731" h="315310">
                <a:moveTo>
                  <a:pt x="0" y="63062"/>
                </a:moveTo>
                <a:lnTo>
                  <a:pt x="110359" y="315310"/>
                </a:lnTo>
                <a:lnTo>
                  <a:pt x="488731" y="0"/>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trips(upRigh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Frame 1"/>
          <p:cNvSpPr/>
          <p:nvPr/>
        </p:nvSpPr>
        <p:spPr>
          <a:xfrm>
            <a:off x="0" y="0"/>
            <a:ext cx="9144000" cy="6858000"/>
          </a:xfrm>
          <a:prstGeom prst="frame">
            <a:avLst>
              <a:gd name="adj1" fmla="val 2615"/>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5" name="Group 15"/>
          <p:cNvGrpSpPr/>
          <p:nvPr/>
        </p:nvGrpSpPr>
        <p:grpSpPr>
          <a:xfrm>
            <a:off x="651229" y="1396425"/>
            <a:ext cx="7273571" cy="1270575"/>
            <a:chOff x="685800" y="990600"/>
            <a:chExt cx="7743868" cy="1270575"/>
          </a:xfrm>
        </p:grpSpPr>
        <p:sp>
          <p:nvSpPr>
            <p:cNvPr id="36" name="TextBox 35"/>
            <p:cNvSpPr txBox="1"/>
            <p:nvPr/>
          </p:nvSpPr>
          <p:spPr>
            <a:xfrm>
              <a:off x="685800" y="990600"/>
              <a:ext cx="5192126" cy="584775"/>
            </a:xfrm>
            <a:prstGeom prst="rect">
              <a:avLst/>
            </a:prstGeom>
            <a:noFill/>
          </p:spPr>
          <p:txBody>
            <a:bodyPr wrap="square" rtlCol="0">
              <a:spAutoFit/>
            </a:bodyPr>
            <a:lstStyle/>
            <a:p>
              <a:r>
                <a:rPr lang="bn-BD" sz="3200" dirty="0" smtClean="0">
                  <a:latin typeface="NikoshBAN" pitchFamily="2" charset="0"/>
                  <a:cs typeface="NikoshBAN" pitchFamily="2" charset="0"/>
                </a:rPr>
                <a:t>কোন গ্রহ গ্যাস ও বরফ দিয়ে গঠিত?</a:t>
              </a:r>
              <a:endParaRPr lang="en-US" sz="3200" dirty="0">
                <a:latin typeface="NikoshBAN" pitchFamily="2" charset="0"/>
                <a:cs typeface="NikoshBAN" pitchFamily="2" charset="0"/>
              </a:endParaRPr>
            </a:p>
          </p:txBody>
        </p:sp>
        <p:grpSp>
          <p:nvGrpSpPr>
            <p:cNvPr id="37" name="Group 12"/>
            <p:cNvGrpSpPr/>
            <p:nvPr/>
          </p:nvGrpSpPr>
          <p:grpSpPr>
            <a:xfrm>
              <a:off x="766169" y="1676400"/>
              <a:ext cx="7663499" cy="584775"/>
              <a:chOff x="994769" y="3886200"/>
              <a:chExt cx="7663499" cy="584775"/>
            </a:xfrm>
          </p:grpSpPr>
          <p:sp>
            <p:nvSpPr>
              <p:cNvPr id="38" name="TextBox 37"/>
              <p:cNvSpPr txBox="1"/>
              <p:nvPr/>
            </p:nvSpPr>
            <p:spPr>
              <a:xfrm>
                <a:off x="994769" y="3886200"/>
                <a:ext cx="1559165" cy="584775"/>
              </a:xfrm>
              <a:prstGeom prst="rect">
                <a:avLst/>
              </a:prstGeom>
              <a:noFill/>
            </p:spPr>
            <p:txBody>
              <a:bodyPr wrap="none" rtlCol="0">
                <a:spAutoFit/>
              </a:bodyPr>
              <a:lstStyle/>
              <a:p>
                <a:r>
                  <a:rPr lang="bn-BD" sz="3200" dirty="0" smtClean="0">
                    <a:latin typeface="NikoshBAN" pitchFamily="2" charset="0"/>
                    <a:cs typeface="NikoshBAN" pitchFamily="2" charset="0"/>
                  </a:rPr>
                  <a:t>(ক) মঙ্গল</a:t>
                </a:r>
                <a:endParaRPr lang="en-US" sz="3200" dirty="0">
                  <a:latin typeface="NikoshBAN" pitchFamily="2" charset="0"/>
                  <a:cs typeface="NikoshBAN" pitchFamily="2" charset="0"/>
                </a:endParaRPr>
              </a:p>
            </p:txBody>
          </p:sp>
          <p:sp>
            <p:nvSpPr>
              <p:cNvPr id="39" name="TextBox 38"/>
              <p:cNvSpPr txBox="1"/>
              <p:nvPr/>
            </p:nvSpPr>
            <p:spPr>
              <a:xfrm>
                <a:off x="2994043" y="3886200"/>
                <a:ext cx="1877016" cy="584775"/>
              </a:xfrm>
              <a:prstGeom prst="rect">
                <a:avLst/>
              </a:prstGeom>
              <a:noFill/>
            </p:spPr>
            <p:txBody>
              <a:bodyPr wrap="none" rtlCol="0">
                <a:spAutoFit/>
              </a:bodyPr>
              <a:lstStyle/>
              <a:p>
                <a:r>
                  <a:rPr lang="bn-BD" sz="3200" dirty="0" smtClean="0">
                    <a:latin typeface="NikoshBAN" pitchFamily="2" charset="0"/>
                    <a:cs typeface="NikoshBAN" pitchFamily="2" charset="0"/>
                  </a:rPr>
                  <a:t>(খ)</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বৃহস্পতি</a:t>
                </a:r>
                <a:endParaRPr lang="en-US" sz="3200" dirty="0">
                  <a:latin typeface="NikoshBAN" pitchFamily="2" charset="0"/>
                  <a:cs typeface="NikoshBAN" pitchFamily="2" charset="0"/>
                </a:endParaRPr>
              </a:p>
            </p:txBody>
          </p:sp>
          <p:sp>
            <p:nvSpPr>
              <p:cNvPr id="40" name="TextBox 39"/>
              <p:cNvSpPr txBox="1"/>
              <p:nvPr/>
            </p:nvSpPr>
            <p:spPr>
              <a:xfrm>
                <a:off x="5311169" y="3886200"/>
                <a:ext cx="1263291" cy="584775"/>
              </a:xfrm>
              <a:prstGeom prst="rect">
                <a:avLst/>
              </a:prstGeom>
              <a:noFill/>
            </p:spPr>
            <p:txBody>
              <a:bodyPr wrap="none" rtlCol="0">
                <a:spAutoFit/>
              </a:bodyPr>
              <a:lstStyle/>
              <a:p>
                <a:r>
                  <a:rPr lang="bn-BD" sz="3200" dirty="0" smtClean="0">
                    <a:latin typeface="NikoshBAN" pitchFamily="2" charset="0"/>
                    <a:cs typeface="NikoshBAN" pitchFamily="2" charset="0"/>
                  </a:rPr>
                  <a:t>(গ) শনি</a:t>
                </a:r>
                <a:endParaRPr lang="en-US" sz="3200" dirty="0">
                  <a:latin typeface="NikoshBAN" pitchFamily="2" charset="0"/>
                  <a:cs typeface="NikoshBAN" pitchFamily="2" charset="0"/>
                </a:endParaRPr>
              </a:p>
            </p:txBody>
          </p:sp>
          <p:sp>
            <p:nvSpPr>
              <p:cNvPr id="41" name="TextBox 40"/>
              <p:cNvSpPr txBox="1"/>
              <p:nvPr/>
            </p:nvSpPr>
            <p:spPr>
              <a:xfrm>
                <a:off x="7014569" y="3886200"/>
                <a:ext cx="1643699" cy="584775"/>
              </a:xfrm>
              <a:prstGeom prst="rect">
                <a:avLst/>
              </a:prstGeom>
              <a:noFill/>
            </p:spPr>
            <p:txBody>
              <a:bodyPr wrap="none" rtlCol="0">
                <a:spAutoFit/>
              </a:bodyPr>
              <a:lstStyle/>
              <a:p>
                <a:r>
                  <a:rPr lang="bn-BD" sz="3200" dirty="0" smtClean="0">
                    <a:latin typeface="NikoshBAN" pitchFamily="2" charset="0"/>
                    <a:cs typeface="NikoshBAN" pitchFamily="2" charset="0"/>
                  </a:rPr>
                  <a:t>(ঘ) </a:t>
                </a:r>
                <a:r>
                  <a:rPr lang="bn-BD" sz="3200" dirty="0" smtClean="0">
                    <a:latin typeface="Times New Roman" pitchFamily="18" charset="0"/>
                    <a:cs typeface="NikoshBAN" pitchFamily="2" charset="0"/>
                  </a:rPr>
                  <a:t>নেপচুন</a:t>
                </a:r>
                <a:endParaRPr lang="en-US" sz="3200" baseline="30000" dirty="0">
                  <a:latin typeface="Times New Roman" pitchFamily="18" charset="0"/>
                  <a:cs typeface="Times New Roman" pitchFamily="18" charset="0"/>
                </a:endParaRPr>
              </a:p>
            </p:txBody>
          </p:sp>
        </p:grpSp>
      </p:grpSp>
      <p:sp>
        <p:nvSpPr>
          <p:cNvPr id="42" name="Freeform 41"/>
          <p:cNvSpPr/>
          <p:nvPr/>
        </p:nvSpPr>
        <p:spPr>
          <a:xfrm>
            <a:off x="6366229" y="2234625"/>
            <a:ext cx="488731" cy="315310"/>
          </a:xfrm>
          <a:custGeom>
            <a:avLst/>
            <a:gdLst>
              <a:gd name="connsiteX0" fmla="*/ 0 w 488731"/>
              <a:gd name="connsiteY0" fmla="*/ 63062 h 315310"/>
              <a:gd name="connsiteX1" fmla="*/ 110359 w 488731"/>
              <a:gd name="connsiteY1" fmla="*/ 315310 h 315310"/>
              <a:gd name="connsiteX2" fmla="*/ 488731 w 488731"/>
              <a:gd name="connsiteY2" fmla="*/ 0 h 315310"/>
            </a:gdLst>
            <a:ahLst/>
            <a:cxnLst>
              <a:cxn ang="0">
                <a:pos x="connsiteX0" y="connsiteY0"/>
              </a:cxn>
              <a:cxn ang="0">
                <a:pos x="connsiteX1" y="connsiteY1"/>
              </a:cxn>
              <a:cxn ang="0">
                <a:pos x="connsiteX2" y="connsiteY2"/>
              </a:cxn>
            </a:cxnLst>
            <a:rect l="l" t="t" r="r" b="b"/>
            <a:pathLst>
              <a:path w="488731" h="315310">
                <a:moveTo>
                  <a:pt x="0" y="63062"/>
                </a:moveTo>
                <a:lnTo>
                  <a:pt x="110359" y="315310"/>
                </a:lnTo>
                <a:lnTo>
                  <a:pt x="488731" y="0"/>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200"/>
          </a:p>
        </p:txBody>
      </p:sp>
      <p:grpSp>
        <p:nvGrpSpPr>
          <p:cNvPr id="43" name="Group 15"/>
          <p:cNvGrpSpPr/>
          <p:nvPr/>
        </p:nvGrpSpPr>
        <p:grpSpPr>
          <a:xfrm>
            <a:off x="716814" y="3505200"/>
            <a:ext cx="7207986" cy="1270575"/>
            <a:chOff x="685800" y="990600"/>
            <a:chExt cx="7674042" cy="1270575"/>
          </a:xfrm>
        </p:grpSpPr>
        <p:sp>
          <p:nvSpPr>
            <p:cNvPr id="44" name="TextBox 43"/>
            <p:cNvSpPr txBox="1"/>
            <p:nvPr/>
          </p:nvSpPr>
          <p:spPr>
            <a:xfrm>
              <a:off x="685800" y="990600"/>
              <a:ext cx="5354380" cy="584775"/>
            </a:xfrm>
            <a:prstGeom prst="rect">
              <a:avLst/>
            </a:prstGeom>
            <a:noFill/>
          </p:spPr>
          <p:txBody>
            <a:bodyPr wrap="square" rtlCol="0">
              <a:spAutoFit/>
            </a:bodyPr>
            <a:lstStyle/>
            <a:p>
              <a:r>
                <a:rPr lang="bn-BD" sz="3200" dirty="0" smtClean="0">
                  <a:latin typeface="NikoshBAN" pitchFamily="2" charset="0"/>
                  <a:cs typeface="NikoshBAN" pitchFamily="2" charset="0"/>
                </a:rPr>
                <a:t>সৌরজগতের সবচেয়ে বড় গ্রহ কোনটি?</a:t>
              </a:r>
              <a:endParaRPr lang="en-US" sz="3200" dirty="0">
                <a:latin typeface="NikoshBAN" pitchFamily="2" charset="0"/>
                <a:cs typeface="NikoshBAN" pitchFamily="2" charset="0"/>
              </a:endParaRPr>
            </a:p>
          </p:txBody>
        </p:sp>
        <p:grpSp>
          <p:nvGrpSpPr>
            <p:cNvPr id="45" name="Group 12"/>
            <p:cNvGrpSpPr/>
            <p:nvPr/>
          </p:nvGrpSpPr>
          <p:grpSpPr>
            <a:xfrm>
              <a:off x="766169" y="1676400"/>
              <a:ext cx="7593673" cy="584775"/>
              <a:chOff x="994769" y="3886200"/>
              <a:chExt cx="7593673" cy="584775"/>
            </a:xfrm>
          </p:grpSpPr>
          <p:sp>
            <p:nvSpPr>
              <p:cNvPr id="46" name="TextBox 45"/>
              <p:cNvSpPr txBox="1"/>
              <p:nvPr/>
            </p:nvSpPr>
            <p:spPr>
              <a:xfrm>
                <a:off x="994769" y="3886200"/>
                <a:ext cx="1559165" cy="584775"/>
              </a:xfrm>
              <a:prstGeom prst="rect">
                <a:avLst/>
              </a:prstGeom>
              <a:noFill/>
            </p:spPr>
            <p:txBody>
              <a:bodyPr wrap="none" rtlCol="0">
                <a:spAutoFit/>
              </a:bodyPr>
              <a:lstStyle/>
              <a:p>
                <a:r>
                  <a:rPr lang="bn-BD" sz="3200" dirty="0" smtClean="0">
                    <a:latin typeface="NikoshBAN" pitchFamily="2" charset="0"/>
                    <a:cs typeface="NikoshBAN" pitchFamily="2" charset="0"/>
                  </a:rPr>
                  <a:t>(ক) মঙ্গল</a:t>
                </a:r>
                <a:endParaRPr lang="en-US" sz="3200" dirty="0">
                  <a:latin typeface="NikoshBAN" pitchFamily="2" charset="0"/>
                  <a:cs typeface="NikoshBAN" pitchFamily="2" charset="0"/>
                </a:endParaRPr>
              </a:p>
            </p:txBody>
          </p:sp>
          <p:sp>
            <p:nvSpPr>
              <p:cNvPr id="47" name="TextBox 46"/>
              <p:cNvSpPr txBox="1"/>
              <p:nvPr/>
            </p:nvSpPr>
            <p:spPr>
              <a:xfrm>
                <a:off x="2994043" y="3886200"/>
                <a:ext cx="1877016" cy="584775"/>
              </a:xfrm>
              <a:prstGeom prst="rect">
                <a:avLst/>
              </a:prstGeom>
              <a:noFill/>
            </p:spPr>
            <p:txBody>
              <a:bodyPr wrap="none" rtlCol="0">
                <a:spAutoFit/>
              </a:bodyPr>
              <a:lstStyle/>
              <a:p>
                <a:r>
                  <a:rPr lang="bn-BD" sz="3200" dirty="0" smtClean="0">
                    <a:latin typeface="NikoshBAN" pitchFamily="2" charset="0"/>
                    <a:cs typeface="NikoshBAN" pitchFamily="2" charset="0"/>
                  </a:rPr>
                  <a:t>(খ)</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বৃহস্পতি</a:t>
                </a:r>
                <a:endParaRPr lang="en-US" sz="3200" dirty="0">
                  <a:latin typeface="NikoshBAN" pitchFamily="2" charset="0"/>
                  <a:cs typeface="NikoshBAN" pitchFamily="2" charset="0"/>
                </a:endParaRPr>
              </a:p>
            </p:txBody>
          </p:sp>
          <p:sp>
            <p:nvSpPr>
              <p:cNvPr id="48" name="TextBox 47"/>
              <p:cNvSpPr txBox="1"/>
              <p:nvPr/>
            </p:nvSpPr>
            <p:spPr>
              <a:xfrm>
                <a:off x="5311169" y="3886200"/>
                <a:ext cx="1263291" cy="584775"/>
              </a:xfrm>
              <a:prstGeom prst="rect">
                <a:avLst/>
              </a:prstGeom>
              <a:noFill/>
            </p:spPr>
            <p:txBody>
              <a:bodyPr wrap="none" rtlCol="0">
                <a:spAutoFit/>
              </a:bodyPr>
              <a:lstStyle/>
              <a:p>
                <a:r>
                  <a:rPr lang="bn-BD" sz="3200" dirty="0" smtClean="0">
                    <a:latin typeface="NikoshBAN" pitchFamily="2" charset="0"/>
                    <a:cs typeface="NikoshBAN" pitchFamily="2" charset="0"/>
                  </a:rPr>
                  <a:t>(গ) শনি</a:t>
                </a:r>
                <a:endParaRPr lang="en-US" sz="3200" dirty="0">
                  <a:latin typeface="NikoshBAN" pitchFamily="2" charset="0"/>
                  <a:cs typeface="NikoshBAN" pitchFamily="2" charset="0"/>
                </a:endParaRPr>
              </a:p>
            </p:txBody>
          </p:sp>
          <p:sp>
            <p:nvSpPr>
              <p:cNvPr id="49" name="TextBox 48"/>
              <p:cNvSpPr txBox="1"/>
              <p:nvPr/>
            </p:nvSpPr>
            <p:spPr>
              <a:xfrm>
                <a:off x="7014568" y="3886200"/>
                <a:ext cx="1573874" cy="584775"/>
              </a:xfrm>
              <a:prstGeom prst="rect">
                <a:avLst/>
              </a:prstGeom>
              <a:noFill/>
            </p:spPr>
            <p:txBody>
              <a:bodyPr wrap="none" rtlCol="0">
                <a:spAutoFit/>
              </a:bodyPr>
              <a:lstStyle/>
              <a:p>
                <a:r>
                  <a:rPr lang="bn-BD" sz="3200" dirty="0" smtClean="0">
                    <a:latin typeface="NikoshBAN" pitchFamily="2" charset="0"/>
                    <a:cs typeface="NikoshBAN" pitchFamily="2" charset="0"/>
                  </a:rPr>
                  <a:t>(ঘ) </a:t>
                </a:r>
                <a:r>
                  <a:rPr lang="bn-BD" sz="3200" dirty="0" smtClean="0">
                    <a:latin typeface="Times New Roman" pitchFamily="18" charset="0"/>
                    <a:cs typeface="NikoshBAN" pitchFamily="2" charset="0"/>
                  </a:rPr>
                  <a:t>পৃথিবী</a:t>
                </a:r>
                <a:endParaRPr lang="en-US" sz="3200" baseline="30000" dirty="0">
                  <a:latin typeface="Times New Roman" pitchFamily="18" charset="0"/>
                  <a:cs typeface="Times New Roman" pitchFamily="18" charset="0"/>
                </a:endParaRPr>
              </a:p>
            </p:txBody>
          </p:sp>
        </p:grpSp>
      </p:grpSp>
      <p:sp>
        <p:nvSpPr>
          <p:cNvPr id="50" name="Freeform 49"/>
          <p:cNvSpPr/>
          <p:nvPr/>
        </p:nvSpPr>
        <p:spPr>
          <a:xfrm>
            <a:off x="2621814" y="4267200"/>
            <a:ext cx="488731" cy="315310"/>
          </a:xfrm>
          <a:custGeom>
            <a:avLst/>
            <a:gdLst>
              <a:gd name="connsiteX0" fmla="*/ 0 w 488731"/>
              <a:gd name="connsiteY0" fmla="*/ 63062 h 315310"/>
              <a:gd name="connsiteX1" fmla="*/ 110359 w 488731"/>
              <a:gd name="connsiteY1" fmla="*/ 315310 h 315310"/>
              <a:gd name="connsiteX2" fmla="*/ 488731 w 488731"/>
              <a:gd name="connsiteY2" fmla="*/ 0 h 315310"/>
            </a:gdLst>
            <a:ahLst/>
            <a:cxnLst>
              <a:cxn ang="0">
                <a:pos x="connsiteX0" y="connsiteY0"/>
              </a:cxn>
              <a:cxn ang="0">
                <a:pos x="connsiteX1" y="connsiteY1"/>
              </a:cxn>
              <a:cxn ang="0">
                <a:pos x="connsiteX2" y="connsiteY2"/>
              </a:cxn>
            </a:cxnLst>
            <a:rect l="l" t="t" r="r" b="b"/>
            <a:pathLst>
              <a:path w="488731" h="315310">
                <a:moveTo>
                  <a:pt x="0" y="63062"/>
                </a:moveTo>
                <a:lnTo>
                  <a:pt x="110359" y="315310"/>
                </a:lnTo>
                <a:lnTo>
                  <a:pt x="488731" y="0"/>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up)">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strips(upRight)">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ipe(up)">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grpId="0"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strips(upRight)">
                                      <p:cBhvr>
                                        <p:cTn id="2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Mytelescope.jpg"/>
          <p:cNvPicPr>
            <a:picLocks noChangeAspect="1"/>
          </p:cNvPicPr>
          <p:nvPr/>
        </p:nvPicPr>
        <p:blipFill>
          <a:blip r:embed="rId3" cstate="print">
            <a:lum bright="10000"/>
          </a:blip>
          <a:stretch>
            <a:fillRect/>
          </a:stretch>
        </p:blipFill>
        <p:spPr>
          <a:xfrm>
            <a:off x="57912" y="1143000"/>
            <a:ext cx="9009888" cy="5638800"/>
          </a:xfrm>
          <a:prstGeom prst="rect">
            <a:avLst/>
          </a:prstGeom>
          <a:effectLst>
            <a:glow rad="101600">
              <a:srgbClr val="002060">
                <a:alpha val="60000"/>
              </a:srgbClr>
            </a:glow>
          </a:effectLst>
        </p:spPr>
      </p:pic>
      <p:sp>
        <p:nvSpPr>
          <p:cNvPr id="11" name="Frame 10"/>
          <p:cNvSpPr/>
          <p:nvPr/>
        </p:nvSpPr>
        <p:spPr>
          <a:xfrm>
            <a:off x="0" y="0"/>
            <a:ext cx="9144000" cy="6858000"/>
          </a:xfrm>
          <a:prstGeom prst="frame">
            <a:avLst>
              <a:gd name="adj1" fmla="val 2615"/>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descr="work book.png"/>
          <p:cNvPicPr>
            <a:picLocks noChangeAspect="1"/>
          </p:cNvPicPr>
          <p:nvPr/>
        </p:nvPicPr>
        <p:blipFill>
          <a:blip r:embed="rId4" cstate="print"/>
          <a:stretch>
            <a:fillRect/>
          </a:stretch>
        </p:blipFill>
        <p:spPr>
          <a:xfrm>
            <a:off x="1371600" y="304800"/>
            <a:ext cx="1752600" cy="718408"/>
          </a:xfrm>
          <a:prstGeom prst="rect">
            <a:avLst/>
          </a:prstGeom>
        </p:spPr>
      </p:pic>
      <p:sp>
        <p:nvSpPr>
          <p:cNvPr id="7" name="TextBox 6"/>
          <p:cNvSpPr txBox="1"/>
          <p:nvPr/>
        </p:nvSpPr>
        <p:spPr>
          <a:xfrm>
            <a:off x="3519080" y="304800"/>
            <a:ext cx="1814920" cy="646331"/>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bn-BD" sz="3600" dirty="0" smtClean="0">
                <a:solidFill>
                  <a:schemeClr val="tx1"/>
                </a:solidFill>
                <a:latin typeface="NikoshBAN" pitchFamily="2" charset="0"/>
                <a:cs typeface="NikoshBAN" pitchFamily="2" charset="0"/>
              </a:rPr>
              <a:t>বাড়ির কাজ</a:t>
            </a:r>
            <a:endParaRPr lang="en-US" sz="3600" dirty="0">
              <a:solidFill>
                <a:schemeClr val="tx1"/>
              </a:solidFill>
              <a:latin typeface="NikoshBAN" pitchFamily="2" charset="0"/>
              <a:cs typeface="NikoshBAN" pitchFamily="2" charset="0"/>
            </a:endParaRPr>
          </a:p>
        </p:txBody>
      </p:sp>
      <p:sp>
        <p:nvSpPr>
          <p:cNvPr id="9" name="TextBox 8"/>
          <p:cNvSpPr txBox="1"/>
          <p:nvPr/>
        </p:nvSpPr>
        <p:spPr>
          <a:xfrm>
            <a:off x="2819400" y="4800600"/>
            <a:ext cx="5715000" cy="107721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BD" sz="3200" dirty="0" smtClean="0">
                <a:latin typeface="NikoshBAN" pitchFamily="2" charset="0"/>
                <a:cs typeface="NikoshBAN" pitchFamily="2" charset="0"/>
              </a:rPr>
              <a:t>সূর্যকেন্দ্রিক সৌরজগতের গঠন কাঠামোর চিত্র অঙ্কন কর এবং এর সদস্যগুলোর নাম লিখ।</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Frame 1"/>
          <p:cNvSpPr/>
          <p:nvPr/>
        </p:nvSpPr>
        <p:spPr>
          <a:xfrm>
            <a:off x="0" y="0"/>
            <a:ext cx="9144000" cy="6858000"/>
          </a:xfrm>
          <a:prstGeom prst="frame">
            <a:avLst>
              <a:gd name="adj1" fmla="val 2615"/>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685800" y="634425"/>
            <a:ext cx="5423280" cy="584775"/>
          </a:xfrm>
          <a:prstGeom prst="rect">
            <a:avLst/>
          </a:prstGeom>
          <a:solidFill>
            <a:schemeClr val="accent2">
              <a:lumMod val="60000"/>
              <a:lumOff val="40000"/>
            </a:schemeClr>
          </a:solidFill>
        </p:spPr>
        <p:txBody>
          <a:bodyPr wrap="none" rtlCol="0">
            <a:spAutoFit/>
          </a:bodyPr>
          <a:lstStyle/>
          <a:p>
            <a:r>
              <a:rPr lang="bn-BD" sz="3200" dirty="0" smtClean="0">
                <a:latin typeface="NikoshBAN" pitchFamily="2" charset="0"/>
                <a:cs typeface="NikoshBAN" pitchFamily="2" charset="0"/>
              </a:rPr>
              <a:t>আজকের পাঠ থেকে তোমরা যা যা শিখেছ,</a:t>
            </a:r>
            <a:endParaRPr lang="en-US" sz="3200" dirty="0">
              <a:latin typeface="NikoshBAN" pitchFamily="2" charset="0"/>
              <a:cs typeface="NikoshBAN" pitchFamily="2" charset="0"/>
            </a:endParaRPr>
          </a:p>
        </p:txBody>
      </p:sp>
      <p:sp>
        <p:nvSpPr>
          <p:cNvPr id="9" name="TextBox 8"/>
          <p:cNvSpPr txBox="1"/>
          <p:nvPr/>
        </p:nvSpPr>
        <p:spPr>
          <a:xfrm>
            <a:off x="685800" y="1610380"/>
            <a:ext cx="3581400" cy="523220"/>
          </a:xfrm>
          <a:prstGeom prst="rect">
            <a:avLst/>
          </a:prstGeom>
          <a:solidFill>
            <a:schemeClr val="accent3">
              <a:lumMod val="60000"/>
              <a:lumOff val="40000"/>
            </a:schemeClr>
          </a:solidFill>
        </p:spPr>
        <p:txBody>
          <a:bodyPr wrap="square" rtlCol="0">
            <a:spAutoFit/>
          </a:bodyPr>
          <a:lstStyle/>
          <a:p>
            <a:r>
              <a:rPr lang="bn-BD" sz="2800" dirty="0" smtClean="0">
                <a:latin typeface="NikoshBAN" pitchFamily="2" charset="0"/>
                <a:cs typeface="NikoshBAN" pitchFamily="2" charset="0"/>
              </a:rPr>
              <a:t>পৃথিবী সূর্যকে কেন্দ্র করে ঘুরছে।</a:t>
            </a:r>
            <a:endParaRPr lang="en-US" sz="2800" dirty="0">
              <a:latin typeface="NikoshBAN" pitchFamily="2" charset="0"/>
              <a:cs typeface="NikoshBAN" pitchFamily="2" charset="0"/>
            </a:endParaRPr>
          </a:p>
        </p:txBody>
      </p:sp>
      <p:sp>
        <p:nvSpPr>
          <p:cNvPr id="10" name="TextBox 9"/>
          <p:cNvSpPr txBox="1"/>
          <p:nvPr/>
        </p:nvSpPr>
        <p:spPr>
          <a:xfrm>
            <a:off x="685800" y="2389922"/>
            <a:ext cx="7924800" cy="954107"/>
          </a:xfrm>
          <a:prstGeom prst="rect">
            <a:avLst/>
          </a:prstGeom>
          <a:solidFill>
            <a:schemeClr val="accent1">
              <a:lumMod val="60000"/>
              <a:lumOff val="40000"/>
            </a:schemeClr>
          </a:solidFill>
        </p:spPr>
        <p:txBody>
          <a:bodyPr wrap="square" rtlCol="0">
            <a:spAutoFit/>
          </a:bodyPr>
          <a:lstStyle/>
          <a:p>
            <a:r>
              <a:rPr lang="bn-BD" sz="2800" dirty="0" smtClean="0">
                <a:latin typeface="NikoshBAN" pitchFamily="2" charset="0"/>
                <a:cs typeface="NikoshBAN" pitchFamily="2" charset="0"/>
              </a:rPr>
              <a:t>সূর্য এবং একে কেন্দ্র করে ঘূর্ণায়মান সকল গ্রহ, জ্যোতিষ্ক ও ফাঁকা জায়গা নিয়ে সৌরজগত। সৌরজগতের বেশির ভাগ জায়গাই ফাঁকা। </a:t>
            </a:r>
            <a:endParaRPr lang="en-US" sz="2800" dirty="0">
              <a:latin typeface="NikoshBAN" pitchFamily="2" charset="0"/>
              <a:cs typeface="NikoshBAN" pitchFamily="2" charset="0"/>
            </a:endParaRPr>
          </a:p>
        </p:txBody>
      </p:sp>
      <p:sp>
        <p:nvSpPr>
          <p:cNvPr id="11" name="TextBox 10"/>
          <p:cNvSpPr txBox="1"/>
          <p:nvPr/>
        </p:nvSpPr>
        <p:spPr>
          <a:xfrm>
            <a:off x="685800" y="3600351"/>
            <a:ext cx="8001000" cy="954107"/>
          </a:xfrm>
          <a:prstGeom prst="rect">
            <a:avLst/>
          </a:prstGeom>
          <a:solidFill>
            <a:schemeClr val="accent6">
              <a:lumMod val="20000"/>
              <a:lumOff val="80000"/>
            </a:schemeClr>
          </a:solidFill>
        </p:spPr>
        <p:txBody>
          <a:bodyPr wrap="square" rtlCol="0">
            <a:spAutoFit/>
          </a:bodyPr>
          <a:lstStyle/>
          <a:p>
            <a:r>
              <a:rPr lang="bn-BD" sz="2800" dirty="0" smtClean="0">
                <a:latin typeface="NikoshBAN" pitchFamily="2" charset="0"/>
                <a:cs typeface="NikoshBAN" pitchFamily="2" charset="0"/>
              </a:rPr>
              <a:t>সূর্য একটি জ্বলন্ত গ্যাসপিণ্ড। এতে হাইড্রোজেন ও হিলিয়াম গ্যাস রয়েছে। হাইড্রোজেন, হিলিয়ামে রুপান্তরিত হবার সময় প্রচুর শক্তি নির্গত হয়।</a:t>
            </a:r>
            <a:endParaRPr lang="en-US" sz="2800" dirty="0" smtClean="0">
              <a:latin typeface="NikoshBAN" pitchFamily="2" charset="0"/>
              <a:cs typeface="NikoshBAN" pitchFamily="2" charset="0"/>
            </a:endParaRPr>
          </a:p>
        </p:txBody>
      </p:sp>
      <p:sp>
        <p:nvSpPr>
          <p:cNvPr id="15" name="TextBox 14"/>
          <p:cNvSpPr txBox="1"/>
          <p:nvPr/>
        </p:nvSpPr>
        <p:spPr>
          <a:xfrm>
            <a:off x="685800" y="4810780"/>
            <a:ext cx="7543800" cy="523220"/>
          </a:xfrm>
          <a:prstGeom prst="rect">
            <a:avLst/>
          </a:prstGeom>
          <a:solidFill>
            <a:schemeClr val="accent4">
              <a:lumMod val="40000"/>
              <a:lumOff val="60000"/>
            </a:schemeClr>
          </a:solidFill>
        </p:spPr>
        <p:txBody>
          <a:bodyPr wrap="square" rtlCol="0">
            <a:spAutoFit/>
          </a:bodyPr>
          <a:lstStyle/>
          <a:p>
            <a:r>
              <a:rPr lang="bn-BD" sz="2800" dirty="0" smtClean="0">
                <a:latin typeface="NikoshBAN" pitchFamily="2" charset="0"/>
                <a:cs typeface="NikoshBAN" pitchFamily="2" charset="0"/>
              </a:rPr>
              <a:t>প্লুটো এখন আর আমাদের সৌরজগতের গ্রহ নয়। এটি এখন জ্যোতিষ্ক।</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xmlns="" val="0"/>
              </a:ext>
            </a:extLst>
          </a:blip>
          <a:stretch/>
        </p:blipFill>
        <p:spPr>
          <a:xfrm>
            <a:off x="1295400" y="0"/>
            <a:ext cx="6858000" cy="6858000"/>
          </a:xfrm>
          <a:prstGeom prst="ellipse">
            <a:avLst/>
          </a:prstGeom>
          <a:ln>
            <a:noFill/>
          </a:ln>
          <a:effectLst>
            <a:softEdge rad="112500"/>
          </a:effectLst>
        </p:spPr>
      </p:pic>
      <p:sp>
        <p:nvSpPr>
          <p:cNvPr id="2" name="Frame 1"/>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3657600" y="2590800"/>
            <a:ext cx="2093843" cy="1107996"/>
          </a:xfrm>
          <a:prstGeom prst="rect">
            <a:avLst/>
          </a:prstGeom>
          <a:noFill/>
        </p:spPr>
        <p:txBody>
          <a:bodyPr wrap="none" rtlCol="0">
            <a:prstTxWarp prst="textInflateTo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BD" sz="71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ধন্যবাদ</a:t>
            </a:r>
            <a:endParaRPr lang="en-US" sz="71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 t="-1000" r="-1000" b="-1000"/>
          </a:stretch>
        </a:blipFill>
        <a:effectLst/>
      </p:bgPr>
    </p:bg>
    <p:spTree>
      <p:nvGrpSpPr>
        <p:cNvPr id="1" name=""/>
        <p:cNvGrpSpPr/>
        <p:nvPr/>
      </p:nvGrpSpPr>
      <p:grpSpPr>
        <a:xfrm>
          <a:off x="0" y="0"/>
          <a:ext cx="0" cy="0"/>
          <a:chOff x="0" y="0"/>
          <a:chExt cx="0" cy="0"/>
        </a:xfrm>
      </p:grpSpPr>
      <p:pic>
        <p:nvPicPr>
          <p:cNvPr id="5" name="Picture 4" descr="Welcome.gif"/>
          <p:cNvPicPr>
            <a:picLocks noChangeAspect="1"/>
          </p:cNvPicPr>
          <p:nvPr/>
        </p:nvPicPr>
        <p:blipFill>
          <a:blip r:embed="rId4" cstate="print"/>
          <a:stretch>
            <a:fillRect/>
          </a:stretch>
        </p:blipFill>
        <p:spPr>
          <a:xfrm>
            <a:off x="1600200" y="1981200"/>
            <a:ext cx="5177741" cy="2293843"/>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6600" y="381000"/>
            <a:ext cx="2362200" cy="1336596"/>
          </a:xfrm>
          <a:prstGeom prst="rect">
            <a:avLst/>
          </a:prstGeom>
          <a:noFill/>
        </p:spPr>
        <p:txBody>
          <a:bodyPr wrap="none" rtlCol="0">
            <a:prstTxWarp prst="textInflateTo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IN"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কৃতজ্ঞতা স্বীকার </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3" name="TextBox 2"/>
          <p:cNvSpPr txBox="1"/>
          <p:nvPr/>
        </p:nvSpPr>
        <p:spPr>
          <a:xfrm>
            <a:off x="172328" y="3089196"/>
            <a:ext cx="8763000" cy="1077218"/>
          </a:xfrm>
          <a:prstGeom prst="rect">
            <a:avLst/>
          </a:prstGeom>
          <a:solidFill>
            <a:srgbClr val="FFFF66"/>
          </a:solidFill>
        </p:spPr>
        <p:txBody>
          <a:bodyPr wrap="square" rtlCol="0">
            <a:spAutoFit/>
          </a:bodyPr>
          <a:lstStyle/>
          <a:p>
            <a:pPr algn="ctr"/>
            <a:r>
              <a:rPr lang="bn-IN" sz="3200" dirty="0" smtClean="0">
                <a:solidFill>
                  <a:srgbClr val="005426"/>
                </a:solidFill>
                <a:latin typeface="Nikosh" pitchFamily="2" charset="0"/>
                <a:cs typeface="Nikosh" pitchFamily="2" charset="0"/>
              </a:rPr>
              <a:t>এবং কন্টেন্ট সম্পাদক হিসেবে যাঁদের নির্দেশনা, পরামর্শ ও তত্ত্বাবধানে এই মডেল কন্টেন্ট সমৃদ্ধ হয়েছে তারা হলেন-  </a:t>
            </a:r>
            <a:endParaRPr lang="en-US" sz="3200" dirty="0">
              <a:solidFill>
                <a:srgbClr val="005426"/>
              </a:solidFill>
              <a:latin typeface="Nikosh" pitchFamily="2" charset="0"/>
              <a:cs typeface="Nikosh" pitchFamily="2" charset="0"/>
            </a:endParaRPr>
          </a:p>
        </p:txBody>
      </p:sp>
      <p:sp>
        <p:nvSpPr>
          <p:cNvPr id="4" name="TextBox 3"/>
          <p:cNvSpPr txBox="1"/>
          <p:nvPr/>
        </p:nvSpPr>
        <p:spPr>
          <a:xfrm>
            <a:off x="172328" y="4450140"/>
            <a:ext cx="8763000" cy="1569660"/>
          </a:xfrm>
          <a:prstGeom prst="rect">
            <a:avLst/>
          </a:prstGeom>
          <a:solidFill>
            <a:srgbClr val="66CCFF"/>
          </a:solidFill>
        </p:spPr>
        <p:txBody>
          <a:bodyPr wrap="square" rtlCol="0">
            <a:spAutoFit/>
          </a:bodyPr>
          <a:lstStyle/>
          <a:p>
            <a:r>
              <a:rPr lang="bn-BD" sz="3200" dirty="0" smtClean="0">
                <a:latin typeface="Nikosh" pitchFamily="2" charset="0"/>
                <a:cs typeface="Nikosh" pitchFamily="2" charset="0"/>
              </a:rPr>
              <a:t>   </a:t>
            </a:r>
            <a:r>
              <a:rPr lang="bn-IN" sz="3200" dirty="0" smtClean="0">
                <a:latin typeface="Nikosh" pitchFamily="2" charset="0"/>
                <a:cs typeface="Nikosh" pitchFamily="2" charset="0"/>
              </a:rPr>
              <a:t>জনাব </a:t>
            </a:r>
            <a:r>
              <a:rPr lang="bn-IN" sz="3200" dirty="0">
                <a:latin typeface="Nikosh" pitchFamily="2" charset="0"/>
                <a:cs typeface="Nikosh" pitchFamily="2" charset="0"/>
              </a:rPr>
              <a:t>মোঃ সামসুদ্দিন আহমেদ, প্রভাষক, টিটিসি, কুমিল্লা</a:t>
            </a:r>
          </a:p>
          <a:p>
            <a:r>
              <a:rPr lang="bn-BD" sz="3200" dirty="0" smtClean="0">
                <a:latin typeface="Nikosh" pitchFamily="2" charset="0"/>
                <a:cs typeface="Nikosh" pitchFamily="2" charset="0"/>
              </a:rPr>
              <a:t>   </a:t>
            </a:r>
            <a:r>
              <a:rPr lang="bn-IN" sz="3200" dirty="0" smtClean="0">
                <a:latin typeface="Nikosh" pitchFamily="2" charset="0"/>
                <a:cs typeface="Nikosh" pitchFamily="2" charset="0"/>
              </a:rPr>
              <a:t>জনাব </a:t>
            </a:r>
            <a:r>
              <a:rPr lang="bn-IN" sz="3200" dirty="0">
                <a:latin typeface="Nikosh" pitchFamily="2" charset="0"/>
                <a:cs typeface="Nikosh" pitchFamily="2" charset="0"/>
              </a:rPr>
              <a:t>মোঃ খাদিজা ইয়াসমিন, সহকারি অধ্যাপক, টিটিসি, </a:t>
            </a:r>
            <a:r>
              <a:rPr lang="bn-IN" sz="3200" dirty="0" smtClean="0">
                <a:latin typeface="Nikosh" pitchFamily="2" charset="0"/>
                <a:cs typeface="Nikosh" pitchFamily="2" charset="0"/>
              </a:rPr>
              <a:t>ঢাকা</a:t>
            </a:r>
            <a:endParaRPr lang="en-US" sz="3200" dirty="0" smtClean="0">
              <a:latin typeface="Nikosh" pitchFamily="2" charset="0"/>
              <a:cs typeface="Nikosh" pitchFamily="2" charset="0"/>
            </a:endParaRPr>
          </a:p>
          <a:p>
            <a:r>
              <a:rPr lang="bn-BD" sz="3200" dirty="0" smtClean="0">
                <a:latin typeface="Nikosh" pitchFamily="2" charset="0"/>
                <a:cs typeface="Nikosh" pitchFamily="2" charset="0"/>
              </a:rPr>
              <a:t>   </a:t>
            </a:r>
            <a:r>
              <a:rPr lang="bn-IN" sz="3200" dirty="0" smtClean="0">
                <a:latin typeface="Nikosh" pitchFamily="2" charset="0"/>
                <a:cs typeface="Nikosh" pitchFamily="2" charset="0"/>
              </a:rPr>
              <a:t>জনাব </a:t>
            </a:r>
            <a:r>
              <a:rPr lang="bn-BD" sz="3200" dirty="0" smtClean="0">
                <a:latin typeface="Nikosh" pitchFamily="2" charset="0"/>
                <a:cs typeface="Nikosh" pitchFamily="2" charset="0"/>
              </a:rPr>
              <a:t>জি,এম রাকিবুল ইসলাম</a:t>
            </a:r>
            <a:r>
              <a:rPr lang="bn-IN" sz="3200" dirty="0" smtClean="0">
                <a:latin typeface="Nikosh" pitchFamily="2" charset="0"/>
                <a:cs typeface="Nikosh" pitchFamily="2" charset="0"/>
              </a:rPr>
              <a:t>, প্রভাষক, টিটিসি</a:t>
            </a:r>
            <a:r>
              <a:rPr lang="bn-BD" sz="3200" dirty="0" smtClean="0">
                <a:latin typeface="Nikosh" pitchFamily="2" charset="0"/>
                <a:cs typeface="Nikosh" pitchFamily="2" charset="0"/>
              </a:rPr>
              <a:t>, রংপুর</a:t>
            </a:r>
            <a:endParaRPr lang="bn-IN" sz="3200" dirty="0" smtClean="0">
              <a:latin typeface="Nikosh" pitchFamily="2" charset="0"/>
              <a:cs typeface="Nikosh" pitchFamily="2" charset="0"/>
            </a:endParaRPr>
          </a:p>
        </p:txBody>
      </p:sp>
      <p:sp>
        <p:nvSpPr>
          <p:cNvPr id="5" name="TextBox 4"/>
          <p:cNvSpPr txBox="1"/>
          <p:nvPr/>
        </p:nvSpPr>
        <p:spPr>
          <a:xfrm>
            <a:off x="172328" y="1793796"/>
            <a:ext cx="8763000" cy="1200329"/>
          </a:xfrm>
          <a:prstGeom prst="rect">
            <a:avLst/>
          </a:prstGeom>
          <a:solidFill>
            <a:srgbClr val="CCFF99"/>
          </a:solidFill>
        </p:spPr>
        <p:txBody>
          <a:bodyPr wrap="square" rtlCol="0">
            <a:spAutoFit/>
          </a:bodyPr>
          <a:lstStyle/>
          <a:p>
            <a:pPr algn="ctr"/>
            <a:r>
              <a:rPr lang="bn-IN" sz="3600" dirty="0" smtClean="0">
                <a:solidFill>
                  <a:srgbClr val="003399"/>
                </a:solidFill>
                <a:latin typeface="Nikosh" pitchFamily="2" charset="0"/>
                <a:cs typeface="Nikosh" pitchFamily="2" charset="0"/>
              </a:rPr>
              <a:t>শিক্ষা মন্ত্রণালয়, মাউশি, এনসিটিবি ও এটুআই-এর সংশ্লিষ্ট কর্মকর্তাবৃন্দ </a:t>
            </a:r>
            <a:endParaRPr lang="en-US" sz="3600" dirty="0">
              <a:solidFill>
                <a:srgbClr val="003399"/>
              </a:solidFill>
              <a:latin typeface="Nikosh" pitchFamily="2" charset="0"/>
              <a:cs typeface="Nikosh" pitchFamily="2" charset="0"/>
            </a:endParaRPr>
          </a:p>
        </p:txBody>
      </p:sp>
      <p:sp>
        <p:nvSpPr>
          <p:cNvPr id="6" name="Frame 5"/>
          <p:cNvSpPr/>
          <p:nvPr/>
        </p:nvSpPr>
        <p:spPr>
          <a:xfrm>
            <a:off x="0" y="14068"/>
            <a:ext cx="9144000" cy="6858000"/>
          </a:xfrm>
          <a:prstGeom prst="frame">
            <a:avLst>
              <a:gd name="adj1" fmla="val 1384"/>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3930192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 name="Picture 2" descr="Untitled-1 copy.png"/>
          <p:cNvPicPr>
            <a:picLocks noChangeAspect="1"/>
          </p:cNvPicPr>
          <p:nvPr/>
        </p:nvPicPr>
        <p:blipFill>
          <a:blip r:embed="rId2" cstate="print"/>
          <a:stretch>
            <a:fillRect/>
          </a:stretch>
        </p:blipFill>
        <p:spPr>
          <a:xfrm>
            <a:off x="-22556" y="152400"/>
            <a:ext cx="9135028" cy="6230978"/>
          </a:xfrm>
          <a:prstGeom prst="rect">
            <a:avLst/>
          </a:prstGeom>
        </p:spPr>
      </p:pic>
      <p:sp>
        <p:nvSpPr>
          <p:cNvPr id="5" name="TextBox 4"/>
          <p:cNvSpPr txBox="1"/>
          <p:nvPr/>
        </p:nvSpPr>
        <p:spPr>
          <a:xfrm rot="249277">
            <a:off x="1128652" y="2105357"/>
            <a:ext cx="3305712" cy="1815882"/>
          </a:xfrm>
          <a:prstGeom prst="rect">
            <a:avLst/>
          </a:prstGeom>
          <a:noFill/>
        </p:spPr>
        <p:txBody>
          <a:bodyPr wrap="none" rtlCol="0">
            <a:prstTxWarp prst="textWave2">
              <a:avLst/>
            </a:prstTxWarp>
            <a:spAutoFit/>
          </a:bodyPr>
          <a:lstStyle/>
          <a:p>
            <a:pPr algn="ctr"/>
            <a:r>
              <a:rPr lang="en-US" sz="2800" dirty="0" err="1" smtClean="0">
                <a:latin typeface="NikoshBAN" pitchFamily="2" charset="0"/>
                <a:cs typeface="NikoshBAN" pitchFamily="2" charset="0"/>
              </a:rPr>
              <a:t>এ,কে,এম,আই,খায়রুল</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আলম</a:t>
            </a:r>
            <a:endParaRPr lang="en-US" sz="2800" dirty="0" smtClean="0">
              <a:latin typeface="NikoshBAN" pitchFamily="2" charset="0"/>
              <a:cs typeface="NikoshBAN" pitchFamily="2" charset="0"/>
            </a:endParaRPr>
          </a:p>
          <a:p>
            <a:pPr algn="ctr"/>
            <a:r>
              <a:rPr lang="bn-BD" sz="2800" dirty="0" smtClean="0">
                <a:latin typeface="NikoshBAN" pitchFamily="2" charset="0"/>
                <a:cs typeface="NikoshBAN" pitchFamily="2" charset="0"/>
              </a:rPr>
              <a:t>    </a:t>
            </a:r>
            <a:r>
              <a:rPr lang="en-US" sz="2800" dirty="0" err="1" smtClean="0">
                <a:latin typeface="NikoshBAN" pitchFamily="2" charset="0"/>
                <a:cs typeface="NikoshBAN" pitchFamily="2" charset="0"/>
              </a:rPr>
              <a:t>সিনিয়র</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সহকারি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শিক্ষক</a:t>
            </a:r>
            <a:endParaRPr lang="en-US" sz="2800" dirty="0" smtClean="0">
              <a:latin typeface="NikoshBAN" pitchFamily="2" charset="0"/>
              <a:cs typeface="NikoshBAN" pitchFamily="2" charset="0"/>
            </a:endParaRPr>
          </a:p>
          <a:p>
            <a:pPr algn="ctr"/>
            <a:r>
              <a:rPr lang="en-US" sz="2800" spc="-150" dirty="0" err="1" smtClean="0">
                <a:latin typeface="NikoshBAN" pitchFamily="2" charset="0"/>
                <a:cs typeface="NikoshBAN" pitchFamily="2" charset="0"/>
              </a:rPr>
              <a:t>নিউ</a:t>
            </a:r>
            <a:r>
              <a:rPr lang="en-US" sz="2800" spc="-150" dirty="0" smtClean="0">
                <a:latin typeface="NikoshBAN" pitchFamily="2" charset="0"/>
                <a:cs typeface="NikoshBAN" pitchFamily="2" charset="0"/>
              </a:rPr>
              <a:t> </a:t>
            </a:r>
            <a:r>
              <a:rPr lang="en-US" sz="2800" spc="-150" dirty="0" err="1" smtClean="0">
                <a:latin typeface="NikoshBAN" pitchFamily="2" charset="0"/>
                <a:cs typeface="NikoshBAN" pitchFamily="2" charset="0"/>
              </a:rPr>
              <a:t>মডেল</a:t>
            </a:r>
            <a:r>
              <a:rPr lang="en-US" sz="2800" spc="-150" dirty="0" smtClean="0">
                <a:latin typeface="NikoshBAN" pitchFamily="2" charset="0"/>
                <a:cs typeface="NikoshBAN" pitchFamily="2" charset="0"/>
              </a:rPr>
              <a:t> </a:t>
            </a:r>
            <a:r>
              <a:rPr lang="en-US" sz="2800" spc="-150" dirty="0" err="1" smtClean="0">
                <a:latin typeface="NikoshBAN" pitchFamily="2" charset="0"/>
                <a:cs typeface="NikoshBAN" pitchFamily="2" charset="0"/>
              </a:rPr>
              <a:t>বহমুখী</a:t>
            </a:r>
            <a:r>
              <a:rPr lang="en-US" sz="2800" spc="-150" dirty="0" smtClean="0">
                <a:latin typeface="NikoshBAN" pitchFamily="2" charset="0"/>
                <a:cs typeface="NikoshBAN" pitchFamily="2" charset="0"/>
              </a:rPr>
              <a:t> </a:t>
            </a:r>
            <a:r>
              <a:rPr lang="en-US" sz="2800" spc="-150" dirty="0" err="1" smtClean="0">
                <a:latin typeface="NikoshBAN" pitchFamily="2" charset="0"/>
                <a:cs typeface="NikoshBAN" pitchFamily="2" charset="0"/>
              </a:rPr>
              <a:t>উচ্চ</a:t>
            </a:r>
            <a:r>
              <a:rPr lang="en-US" sz="2800" spc="-150" dirty="0" smtClean="0">
                <a:latin typeface="NikoshBAN" pitchFamily="2" charset="0"/>
                <a:cs typeface="NikoshBAN" pitchFamily="2" charset="0"/>
              </a:rPr>
              <a:t> </a:t>
            </a:r>
            <a:r>
              <a:rPr lang="en-US" sz="2800" spc="-150" dirty="0" err="1" smtClean="0">
                <a:latin typeface="NikoshBAN" pitchFamily="2" charset="0"/>
                <a:cs typeface="NikoshBAN" pitchFamily="2" charset="0"/>
              </a:rPr>
              <a:t>বিদ্যালয়</a:t>
            </a:r>
            <a:endParaRPr lang="en-US" sz="2800" spc="-150" dirty="0" smtClean="0">
              <a:latin typeface="NikoshBAN" pitchFamily="2" charset="0"/>
              <a:cs typeface="NikoshBAN" pitchFamily="2" charset="0"/>
            </a:endParaRPr>
          </a:p>
          <a:p>
            <a:pPr algn="ctr"/>
            <a:r>
              <a:rPr lang="en-US" sz="2800" dirty="0" err="1" smtClean="0">
                <a:latin typeface="NikoshBAN" pitchFamily="2" charset="0"/>
                <a:cs typeface="NikoshBAN" pitchFamily="2" charset="0"/>
              </a:rPr>
              <a:t>শুক্রাবাদ</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ঢাকা</a:t>
            </a:r>
            <a:r>
              <a:rPr lang="en-US" sz="2800" dirty="0" smtClean="0">
                <a:latin typeface="NikoshBAN" pitchFamily="2" charset="0"/>
                <a:cs typeface="NikoshBAN" pitchFamily="2" charset="0"/>
              </a:rPr>
              <a:t> – ১২০৭</a:t>
            </a:r>
            <a:endParaRPr lang="en-US" sz="2800" dirty="0"/>
          </a:p>
        </p:txBody>
      </p:sp>
      <p:sp>
        <p:nvSpPr>
          <p:cNvPr id="8" name="TextBox 7"/>
          <p:cNvSpPr txBox="1"/>
          <p:nvPr/>
        </p:nvSpPr>
        <p:spPr>
          <a:xfrm rot="21438531">
            <a:off x="5105400" y="2592310"/>
            <a:ext cx="3352800" cy="1815882"/>
          </a:xfrm>
          <a:prstGeom prst="rect">
            <a:avLst/>
          </a:prstGeom>
          <a:noFill/>
        </p:spPr>
        <p:txBody>
          <a:bodyPr wrap="square" rtlCol="0">
            <a:prstTxWarp prst="textWave1">
              <a:avLst/>
            </a:prstTxWarp>
            <a:spAutoFit/>
          </a:bodyPr>
          <a:lstStyle/>
          <a:p>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          </a:t>
            </a:r>
            <a:r>
              <a:rPr lang="en-US" sz="2800" dirty="0" err="1" smtClean="0">
                <a:latin typeface="NikoshBAN" pitchFamily="2" charset="0"/>
                <a:cs typeface="NikoshBAN" pitchFamily="2" charset="0"/>
              </a:rPr>
              <a:t>বিজ্ঞান</a:t>
            </a:r>
            <a:r>
              <a:rPr lang="en-US" sz="2800" dirty="0" smtClean="0">
                <a:latin typeface="NikoshBAN" pitchFamily="2" charset="0"/>
                <a:cs typeface="NikoshBAN" pitchFamily="2" charset="0"/>
              </a:rPr>
              <a:t> </a:t>
            </a:r>
            <a:endParaRPr lang="bn-BD" sz="2800" dirty="0" smtClean="0">
              <a:latin typeface="NikoshBAN" pitchFamily="2" charset="0"/>
              <a:cs typeface="NikoshBAN" pitchFamily="2" charset="0"/>
            </a:endParaRPr>
          </a:p>
          <a:p>
            <a:r>
              <a:rPr lang="bn-BD" sz="2800" dirty="0" smtClean="0">
                <a:latin typeface="NikoshBAN" pitchFamily="2" charset="0"/>
                <a:cs typeface="NikoshBAN" pitchFamily="2" charset="0"/>
              </a:rPr>
              <a:t>          সপ্তম</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শ্রেণি</a:t>
            </a:r>
            <a:r>
              <a:rPr lang="en-US" sz="2800" dirty="0" smtClean="0">
                <a:latin typeface="NikoshBAN" pitchFamily="2" charset="0"/>
                <a:cs typeface="NikoshBAN" pitchFamily="2" charset="0"/>
              </a:rPr>
              <a:t>                  </a:t>
            </a:r>
            <a:endParaRPr lang="bn-BD" sz="2800" dirty="0" smtClean="0">
              <a:latin typeface="NikoshBAN" pitchFamily="2" charset="0"/>
              <a:cs typeface="NikoshBAN" pitchFamily="2" charset="0"/>
            </a:endParaRPr>
          </a:p>
          <a:p>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       দ্বাদশ </a:t>
            </a:r>
            <a:r>
              <a:rPr lang="en-US" sz="2800" dirty="0" err="1" smtClean="0">
                <a:latin typeface="NikoshBAN" pitchFamily="2" charset="0"/>
                <a:cs typeface="NikoshBAN" pitchFamily="2" charset="0"/>
              </a:rPr>
              <a:t>অধ্যায়</a:t>
            </a:r>
            <a:r>
              <a:rPr lang="en-US" sz="2800" dirty="0" smtClean="0">
                <a:latin typeface="NikoshBAN" pitchFamily="2" charset="0"/>
                <a:cs typeface="NikoshBAN" pitchFamily="2" charset="0"/>
              </a:rPr>
              <a:t> </a:t>
            </a:r>
            <a:endParaRPr lang="bn-BD" sz="2800" dirty="0" smtClean="0">
              <a:latin typeface="NikoshBAN" pitchFamily="2" charset="0"/>
              <a:cs typeface="NikoshBAN" pitchFamily="2" charset="0"/>
            </a:endParaRPr>
          </a:p>
          <a:p>
            <a:r>
              <a:rPr lang="bn-BD" sz="2800" dirty="0" smtClean="0">
                <a:latin typeface="NikoshBAN" pitchFamily="2" charset="0"/>
                <a:cs typeface="NikoshBAN" pitchFamily="2" charset="0"/>
              </a:rPr>
              <a:t>সৌরজগত ও আমাদের পৃথিবী</a:t>
            </a:r>
            <a:endParaRPr lang="en-US" sz="2800" dirty="0" smtClean="0">
              <a:latin typeface="NikoshBAN" pitchFamily="2" charset="0"/>
              <a:cs typeface="NikoshBAN" pitchFamily="2" charset="0"/>
            </a:endParaRPr>
          </a:p>
        </p:txBody>
      </p:sp>
      <p:sp>
        <p:nvSpPr>
          <p:cNvPr id="9" name="Frame 8"/>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descr="Telescope-2.png"/>
          <p:cNvPicPr>
            <a:picLocks noChangeAspect="1"/>
          </p:cNvPicPr>
          <p:nvPr/>
        </p:nvPicPr>
        <p:blipFill>
          <a:blip r:embed="rId3" cstate="print"/>
          <a:stretch>
            <a:fillRect/>
          </a:stretch>
        </p:blipFill>
        <p:spPr>
          <a:xfrm rot="332067">
            <a:off x="6312617" y="1155321"/>
            <a:ext cx="1904510" cy="1423758"/>
          </a:xfrm>
          <a:prstGeom prst="rect">
            <a:avLst/>
          </a:prstGeom>
          <a:effectLst>
            <a:outerShdw blurRad="50800" dist="38100" dir="5400000" algn="t" rotWithShape="0">
              <a:prstClr val="black">
                <a:alpha val="40000"/>
              </a:prst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p:cNvGrpSpPr/>
          <p:nvPr/>
        </p:nvGrpSpPr>
        <p:grpSpPr>
          <a:xfrm>
            <a:off x="0" y="-76200"/>
            <a:ext cx="9144000" cy="6934200"/>
            <a:chOff x="-457200" y="-76200"/>
            <a:chExt cx="9144000" cy="6934200"/>
          </a:xfrm>
        </p:grpSpPr>
        <p:pic>
          <p:nvPicPr>
            <p:cNvPr id="31" name="Picture 30" descr="Newsun.jpg"/>
            <p:cNvPicPr>
              <a:picLocks noChangeAspect="1"/>
            </p:cNvPicPr>
            <p:nvPr/>
          </p:nvPicPr>
          <p:blipFill>
            <a:blip r:embed="rId3" cstate="print"/>
            <a:stretch>
              <a:fillRect/>
            </a:stretch>
          </p:blipFill>
          <p:spPr>
            <a:xfrm>
              <a:off x="-457200" y="-76200"/>
              <a:ext cx="9144000" cy="5143500"/>
            </a:xfrm>
            <a:prstGeom prst="rect">
              <a:avLst/>
            </a:prstGeom>
          </p:spPr>
        </p:pic>
        <p:pic>
          <p:nvPicPr>
            <p:cNvPr id="32" name="Picture 31" descr="Moonlight.png"/>
            <p:cNvPicPr>
              <a:picLocks noChangeAspect="1"/>
            </p:cNvPicPr>
            <p:nvPr/>
          </p:nvPicPr>
          <p:blipFill>
            <a:blip r:embed="rId4" cstate="print"/>
            <a:stretch>
              <a:fillRect/>
            </a:stretch>
          </p:blipFill>
          <p:spPr>
            <a:xfrm>
              <a:off x="-457200" y="1143000"/>
              <a:ext cx="9144000" cy="5715000"/>
            </a:xfrm>
            <a:prstGeom prst="rect">
              <a:avLst/>
            </a:prstGeom>
          </p:spPr>
        </p:pic>
      </p:grpSp>
      <p:sp>
        <p:nvSpPr>
          <p:cNvPr id="15" name="TextBox 14"/>
          <p:cNvSpPr txBox="1"/>
          <p:nvPr/>
        </p:nvSpPr>
        <p:spPr>
          <a:xfrm>
            <a:off x="3581400" y="3429000"/>
            <a:ext cx="4800600" cy="584775"/>
          </a:xfrm>
          <a:prstGeom prst="rect">
            <a:avLst/>
          </a:prstGeom>
          <a:solidFill>
            <a:schemeClr val="tx2">
              <a:lumMod val="40000"/>
              <a:lumOff val="60000"/>
            </a:schemeClr>
          </a:solidFill>
        </p:spPr>
        <p:txBody>
          <a:bodyPr wrap="square" rtlCol="0">
            <a:spAutoFit/>
          </a:bodyPr>
          <a:lstStyle/>
          <a:p>
            <a:r>
              <a:rPr lang="bn-BD" sz="3200" dirty="0" smtClean="0">
                <a:latin typeface="NikoshBAN" pitchFamily="2" charset="0"/>
                <a:cs typeface="NikoshBAN" pitchFamily="2" charset="0"/>
              </a:rPr>
              <a:t>ছেলেটি আকাশের দিকে কী দেখাচ্ছে?</a:t>
            </a:r>
            <a:endParaRPr lang="en-US" sz="3200" dirty="0">
              <a:latin typeface="NikoshBAN" pitchFamily="2" charset="0"/>
              <a:cs typeface="NikoshBAN" pitchFamily="2" charset="0"/>
            </a:endParaRPr>
          </a:p>
        </p:txBody>
      </p:sp>
      <p:sp>
        <p:nvSpPr>
          <p:cNvPr id="16" name="TextBox 15"/>
          <p:cNvSpPr txBox="1"/>
          <p:nvPr/>
        </p:nvSpPr>
        <p:spPr>
          <a:xfrm>
            <a:off x="3429000" y="2590800"/>
            <a:ext cx="2971800" cy="584775"/>
          </a:xfrm>
          <a:prstGeom prst="rect">
            <a:avLst/>
          </a:prstGeom>
          <a:solidFill>
            <a:schemeClr val="accent6">
              <a:lumMod val="40000"/>
              <a:lumOff val="60000"/>
            </a:schemeClr>
          </a:solidFill>
        </p:spPr>
        <p:txBody>
          <a:bodyPr wrap="square" rtlCol="0">
            <a:spAutoFit/>
          </a:bodyPr>
          <a:lstStyle/>
          <a:p>
            <a:r>
              <a:rPr lang="bn-BD" sz="3200" dirty="0" smtClean="0">
                <a:latin typeface="NikoshBAN" pitchFamily="2" charset="0"/>
                <a:cs typeface="NikoshBAN" pitchFamily="2" charset="0"/>
              </a:rPr>
              <a:t>সূর্য কী পৃথিবীর মধ্যে?</a:t>
            </a:r>
            <a:endParaRPr lang="en-US" sz="3200" dirty="0">
              <a:latin typeface="NikoshBAN" pitchFamily="2" charset="0"/>
              <a:cs typeface="NikoshBAN" pitchFamily="2" charset="0"/>
            </a:endParaRPr>
          </a:p>
        </p:txBody>
      </p:sp>
      <p:grpSp>
        <p:nvGrpSpPr>
          <p:cNvPr id="39" name="Group 38"/>
          <p:cNvGrpSpPr/>
          <p:nvPr/>
        </p:nvGrpSpPr>
        <p:grpSpPr>
          <a:xfrm>
            <a:off x="0" y="0"/>
            <a:ext cx="9144000" cy="6705600"/>
            <a:chOff x="0" y="152400"/>
            <a:chExt cx="9144000" cy="6705600"/>
          </a:xfrm>
        </p:grpSpPr>
        <p:pic>
          <p:nvPicPr>
            <p:cNvPr id="29" name="Picture 28" descr="Moon in.jpg"/>
            <p:cNvPicPr>
              <a:picLocks noChangeAspect="1"/>
            </p:cNvPicPr>
            <p:nvPr/>
          </p:nvPicPr>
          <p:blipFill>
            <a:blip r:embed="rId5" cstate="print"/>
            <a:stretch>
              <a:fillRect/>
            </a:stretch>
          </p:blipFill>
          <p:spPr>
            <a:xfrm>
              <a:off x="0" y="152400"/>
              <a:ext cx="9144000" cy="5143500"/>
            </a:xfrm>
            <a:prstGeom prst="rect">
              <a:avLst/>
            </a:prstGeom>
          </p:spPr>
        </p:pic>
        <p:pic>
          <p:nvPicPr>
            <p:cNvPr id="30" name="Picture 29" descr="Moonlight.png"/>
            <p:cNvPicPr>
              <a:picLocks noChangeAspect="1"/>
            </p:cNvPicPr>
            <p:nvPr/>
          </p:nvPicPr>
          <p:blipFill>
            <a:blip r:embed="rId4" cstate="print">
              <a:duotone>
                <a:prstClr val="black"/>
                <a:schemeClr val="accent3">
                  <a:tint val="45000"/>
                  <a:satMod val="400000"/>
                </a:schemeClr>
              </a:duotone>
              <a:lum bright="-40000" contrast="-20000"/>
            </a:blip>
            <a:stretch>
              <a:fillRect/>
            </a:stretch>
          </p:blipFill>
          <p:spPr>
            <a:xfrm flipH="1">
              <a:off x="0" y="1143000"/>
              <a:ext cx="9144000" cy="5715000"/>
            </a:xfrm>
            <a:prstGeom prst="rect">
              <a:avLst/>
            </a:prstGeom>
          </p:spPr>
        </p:pic>
        <p:pic>
          <p:nvPicPr>
            <p:cNvPr id="35" name="Picture 34" descr="Jupitar.png"/>
            <p:cNvPicPr>
              <a:picLocks noChangeAspect="1"/>
            </p:cNvPicPr>
            <p:nvPr/>
          </p:nvPicPr>
          <p:blipFill>
            <a:blip r:embed="rId6" cstate="print"/>
            <a:stretch>
              <a:fillRect/>
            </a:stretch>
          </p:blipFill>
          <p:spPr>
            <a:xfrm rot="19881681">
              <a:off x="6770355" y="710314"/>
              <a:ext cx="1031974" cy="1272766"/>
            </a:xfrm>
            <a:prstGeom prst="rect">
              <a:avLst/>
            </a:prstGeom>
          </p:spPr>
        </p:pic>
        <p:pic>
          <p:nvPicPr>
            <p:cNvPr id="38" name="Picture 37" descr="Chand.png"/>
            <p:cNvPicPr>
              <a:picLocks noChangeAspect="1"/>
            </p:cNvPicPr>
            <p:nvPr/>
          </p:nvPicPr>
          <p:blipFill>
            <a:blip r:embed="rId7" cstate="print"/>
            <a:stretch>
              <a:fillRect/>
            </a:stretch>
          </p:blipFill>
          <p:spPr>
            <a:xfrm>
              <a:off x="4429478" y="697210"/>
              <a:ext cx="1465996" cy="1450234"/>
            </a:xfrm>
            <a:prstGeom prst="rect">
              <a:avLst/>
            </a:prstGeom>
            <a:effectLst>
              <a:softEdge rad="127000"/>
            </a:effectLst>
          </p:spPr>
        </p:pic>
      </p:grpSp>
      <p:pic>
        <p:nvPicPr>
          <p:cNvPr id="14" name="Picture 13" descr="Boy-2.png"/>
          <p:cNvPicPr>
            <a:picLocks noChangeAspect="1"/>
          </p:cNvPicPr>
          <p:nvPr/>
        </p:nvPicPr>
        <p:blipFill>
          <a:blip r:embed="rId8" cstate="print"/>
          <a:stretch>
            <a:fillRect/>
          </a:stretch>
        </p:blipFill>
        <p:spPr>
          <a:xfrm>
            <a:off x="2188463" y="3048000"/>
            <a:ext cx="1545337" cy="2888481"/>
          </a:xfrm>
          <a:prstGeom prst="rect">
            <a:avLst/>
          </a:prstGeom>
          <a:effectLst>
            <a:outerShdw blurRad="50800" dist="38100" dir="5400000" algn="t" rotWithShape="0">
              <a:prstClr val="black">
                <a:alpha val="40000"/>
              </a:prstClr>
            </a:outerShdw>
          </a:effectLst>
        </p:spPr>
      </p:pic>
      <p:sp>
        <p:nvSpPr>
          <p:cNvPr id="11" name="Frame 10"/>
          <p:cNvSpPr/>
          <p:nvPr/>
        </p:nvSpPr>
        <p:spPr>
          <a:xfrm>
            <a:off x="0" y="0"/>
            <a:ext cx="9144000" cy="6858000"/>
          </a:xfrm>
          <a:prstGeom prst="frame">
            <a:avLst>
              <a:gd name="adj1" fmla="val 2615"/>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8" name="Straight Arrow Connector 17"/>
          <p:cNvCxnSpPr/>
          <p:nvPr/>
        </p:nvCxnSpPr>
        <p:spPr>
          <a:xfrm flipV="1">
            <a:off x="3581400" y="1676400"/>
            <a:ext cx="1295400" cy="213360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199705" y="1447800"/>
            <a:ext cx="3296095" cy="584775"/>
          </a:xfrm>
          <a:prstGeom prst="rect">
            <a:avLst/>
          </a:prstGeom>
          <a:noFill/>
        </p:spPr>
        <p:txBody>
          <a:bodyPr wrap="none" rtlCol="0">
            <a:spAutoFit/>
          </a:bodyPr>
          <a:lstStyle/>
          <a:p>
            <a:r>
              <a:rPr lang="bn-BD" sz="3200" dirty="0" smtClean="0">
                <a:solidFill>
                  <a:schemeClr val="bg1"/>
                </a:solidFill>
                <a:latin typeface="NikoshBAN" pitchFamily="2" charset="0"/>
                <a:cs typeface="NikoshBAN" pitchFamily="2" charset="0"/>
              </a:rPr>
              <a:t>রাতের আকাশে ঐটি কী?</a:t>
            </a:r>
            <a:endParaRPr lang="en-US" sz="3200" dirty="0">
              <a:solidFill>
                <a:schemeClr val="bg1"/>
              </a:solidFill>
              <a:latin typeface="NikoshBAN" pitchFamily="2" charset="0"/>
              <a:cs typeface="NikoshBAN" pitchFamily="2" charset="0"/>
            </a:endParaRPr>
          </a:p>
        </p:txBody>
      </p:sp>
      <p:sp>
        <p:nvSpPr>
          <p:cNvPr id="21" name="TextBox 20"/>
          <p:cNvSpPr txBox="1"/>
          <p:nvPr/>
        </p:nvSpPr>
        <p:spPr>
          <a:xfrm>
            <a:off x="4038600" y="3429000"/>
            <a:ext cx="3254417" cy="584775"/>
          </a:xfrm>
          <a:prstGeom prst="rect">
            <a:avLst/>
          </a:prstGeom>
          <a:noFill/>
        </p:spPr>
        <p:txBody>
          <a:bodyPr wrap="none" rtlCol="0">
            <a:spAutoFit/>
          </a:bodyPr>
          <a:lstStyle/>
          <a:p>
            <a:r>
              <a:rPr lang="bn-BD" sz="3200" dirty="0" smtClean="0">
                <a:solidFill>
                  <a:schemeClr val="bg1"/>
                </a:solidFill>
                <a:latin typeface="NikoshBAN" pitchFamily="2" charset="0"/>
                <a:cs typeface="NikoshBAN" pitchFamily="2" charset="0"/>
              </a:rPr>
              <a:t>চাঁদ কী পৃথিবীর ভিতরে?</a:t>
            </a:r>
            <a:endParaRPr lang="en-US" sz="3200" dirty="0">
              <a:solidFill>
                <a:schemeClr val="bg1"/>
              </a:solidFill>
              <a:latin typeface="NikoshBAN" pitchFamily="2" charset="0"/>
              <a:cs typeface="NikoshBAN" pitchFamily="2" charset="0"/>
            </a:endParaRPr>
          </a:p>
        </p:txBody>
      </p:sp>
      <p:sp>
        <p:nvSpPr>
          <p:cNvPr id="23" name="TextBox 22"/>
          <p:cNvSpPr txBox="1"/>
          <p:nvPr/>
        </p:nvSpPr>
        <p:spPr>
          <a:xfrm>
            <a:off x="1115323" y="2209800"/>
            <a:ext cx="6276077" cy="584775"/>
          </a:xfrm>
          <a:prstGeom prst="rect">
            <a:avLst/>
          </a:prstGeom>
          <a:noFill/>
        </p:spPr>
        <p:txBody>
          <a:bodyPr wrap="none" rtlCol="0">
            <a:spAutoFit/>
          </a:bodyPr>
          <a:lstStyle/>
          <a:p>
            <a:r>
              <a:rPr lang="bn-BD" sz="3200" dirty="0" smtClean="0">
                <a:solidFill>
                  <a:schemeClr val="bg1"/>
                </a:solidFill>
                <a:latin typeface="NikoshBAN" pitchFamily="2" charset="0"/>
                <a:cs typeface="NikoshBAN" pitchFamily="2" charset="0"/>
              </a:rPr>
              <a:t>তাহলে সূর্য, চাঁদ, পৃথিবী কোথায় অবস্থান করছে?</a:t>
            </a:r>
            <a:endParaRPr lang="en-US" sz="3200" dirty="0">
              <a:solidFill>
                <a:schemeClr val="bg1"/>
              </a:solidFill>
              <a:latin typeface="NikoshBAN" pitchFamily="2" charset="0"/>
              <a:cs typeface="NikoshBAN" pitchFamily="2" charset="0"/>
            </a:endParaRPr>
          </a:p>
        </p:txBody>
      </p:sp>
      <p:pic>
        <p:nvPicPr>
          <p:cNvPr id="24" name="Picture 6" descr="C:\WINDOWS\Application Data\Microsoft\Media Catalog\Downloaded Clips\cl5d\j0234752.gif"/>
          <p:cNvPicPr>
            <a:picLocks noChangeAspect="1" noChangeArrowheads="1" noCrop="1"/>
          </p:cNvPicPr>
          <p:nvPr/>
        </p:nvPicPr>
        <p:blipFill>
          <a:blip r:embed="rId9" cstate="print"/>
          <a:srcRect/>
          <a:stretch>
            <a:fillRect/>
          </a:stretch>
        </p:blipFill>
        <p:spPr bwMode="auto">
          <a:xfrm>
            <a:off x="6781800" y="2438400"/>
            <a:ext cx="1908175" cy="2133600"/>
          </a:xfrm>
          <a:prstGeom prst="rect">
            <a:avLst/>
          </a:prstGeom>
          <a:noFill/>
          <a:effectLst>
            <a:softEdge rad="317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upRight)">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18"/>
                                        </p:tgtEl>
                                        <p:attrNameLst>
                                          <p:attrName>style.visibility</p:attrName>
                                        </p:attrNameLst>
                                      </p:cBhvr>
                                      <p:to>
                                        <p:strVal val="hidden"/>
                                      </p:to>
                                    </p:set>
                                  </p:childTnLst>
                                </p:cTn>
                              </p:par>
                              <p:par>
                                <p:cTn id="32" presetID="22" presetClass="entr" presetSubtype="8"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500"/>
                                        <p:tgtEl>
                                          <p:spTgt spid="21"/>
                                        </p:tgtEl>
                                      </p:cBhvr>
                                    </p:animEffec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14"/>
                                        </p:tgtEl>
                                        <p:attrNameLst>
                                          <p:attrName>style.visibility</p:attrName>
                                        </p:attrNameLst>
                                      </p:cBhvr>
                                      <p:to>
                                        <p:strVal val="hidden"/>
                                      </p:to>
                                    </p:set>
                                  </p:childTnLst>
                                </p:cTn>
                              </p:par>
                            </p:childTnLst>
                          </p:cTn>
                        </p:par>
                        <p:par>
                          <p:cTn id="39" fill="hold">
                            <p:stCondLst>
                              <p:cond delay="0"/>
                            </p:stCondLst>
                            <p:childTnLst>
                              <p:par>
                                <p:cTn id="40" presetID="17" presetClass="entr" presetSubtype="1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ppt_w</p:attrName>
                                        </p:attrNameLst>
                                      </p:cBhvr>
                                      <p:tavLst>
                                        <p:tav tm="0">
                                          <p:val>
                                            <p:fltVal val="0"/>
                                          </p:val>
                                        </p:tav>
                                        <p:tav tm="100000">
                                          <p:val>
                                            <p:strVal val="#ppt_w"/>
                                          </p:val>
                                        </p:tav>
                                      </p:tavLst>
                                    </p:anim>
                                    <p:anim calcmode="lin" valueType="num">
                                      <p:cBhvr>
                                        <p:cTn id="43" dur="500" fill="hold"/>
                                        <p:tgtEl>
                                          <p:spTgt spid="24"/>
                                        </p:tgtEl>
                                        <p:attrNameLst>
                                          <p:attrName>ppt_h</p:attrName>
                                        </p:attrNameLst>
                                      </p:cBhvr>
                                      <p:tavLst>
                                        <p:tav tm="0">
                                          <p:val>
                                            <p:strVal val="#ppt_h"/>
                                          </p:val>
                                        </p:tav>
                                        <p:tav tm="100000">
                                          <p:val>
                                            <p:strVal val="#ppt_h"/>
                                          </p:val>
                                        </p:tav>
                                      </p:tavLst>
                                    </p:anim>
                                  </p:childTnLst>
                                </p:cTn>
                              </p:par>
                              <p:par>
                                <p:cTn id="44" presetID="17" presetClass="entr" presetSubtype="10"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0" grpId="0"/>
      <p:bldP spid="21"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11" name="Frame 10"/>
          <p:cNvSpPr/>
          <p:nvPr/>
        </p:nvSpPr>
        <p:spPr>
          <a:xfrm>
            <a:off x="0" y="0"/>
            <a:ext cx="9144000" cy="6858000"/>
          </a:xfrm>
          <a:prstGeom prst="frame">
            <a:avLst>
              <a:gd name="adj1" fmla="val 2615"/>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5" name="Picture 14" descr="NASAimpossible-0814-de.jpg"/>
          <p:cNvPicPr>
            <a:picLocks noChangeAspect="1"/>
          </p:cNvPicPr>
          <p:nvPr/>
        </p:nvPicPr>
        <p:blipFill>
          <a:blip r:embed="rId3" cstate="print"/>
          <a:stretch>
            <a:fillRect/>
          </a:stretch>
        </p:blipFill>
        <p:spPr>
          <a:xfrm>
            <a:off x="76200" y="76200"/>
            <a:ext cx="8967888" cy="6681076"/>
          </a:xfrm>
          <a:prstGeom prst="rect">
            <a:avLst/>
          </a:prstGeom>
          <a:effectLst>
            <a:softEdge rad="127000"/>
          </a:effectLst>
        </p:spPr>
      </p:pic>
      <p:sp>
        <p:nvSpPr>
          <p:cNvPr id="14" name="TextBox 13"/>
          <p:cNvSpPr txBox="1"/>
          <p:nvPr/>
        </p:nvSpPr>
        <p:spPr>
          <a:xfrm>
            <a:off x="990600" y="533400"/>
            <a:ext cx="7350089" cy="1107996"/>
          </a:xfrm>
          <a:prstGeom prst="rect">
            <a:avLst/>
          </a:prstGeom>
          <a:noFill/>
        </p:spPr>
        <p:txBody>
          <a:bodyPr wrap="none" rtlCol="0">
            <a:spAutoFit/>
          </a:bodyPr>
          <a:lstStyle/>
          <a:p>
            <a:r>
              <a:rPr lang="bn-BD" sz="6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সৌরজগতের গঠন ও পরিচয়</a:t>
            </a:r>
            <a:endParaRPr lang="en-US" sz="6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11" name="Frame 10"/>
          <p:cNvSpPr/>
          <p:nvPr/>
        </p:nvSpPr>
        <p:spPr>
          <a:xfrm>
            <a:off x="0" y="0"/>
            <a:ext cx="9144000" cy="6858000"/>
          </a:xfrm>
          <a:prstGeom prst="frame">
            <a:avLst>
              <a:gd name="adj1" fmla="val 2615"/>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762000" y="1981200"/>
            <a:ext cx="4089581"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sz="3600" dirty="0" err="1" smtClean="0">
                <a:latin typeface="NikoshBAN" pitchFamily="2" charset="0"/>
                <a:cs typeface="NikoshBAN" pitchFamily="2" charset="0"/>
              </a:rPr>
              <a:t>এই</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পাঠ</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শেষে</a:t>
            </a:r>
            <a:r>
              <a:rPr lang="en-US" sz="3600" dirty="0" smtClean="0">
                <a:latin typeface="NikoshBAN" pitchFamily="2" charset="0"/>
                <a:cs typeface="NikoshBAN" pitchFamily="2" charset="0"/>
              </a:rPr>
              <a:t> </a:t>
            </a:r>
            <a:r>
              <a:rPr lang="bn-BD" sz="3600" dirty="0" smtClean="0">
                <a:latin typeface="NikoshBAN" pitchFamily="2" charset="0"/>
                <a:cs typeface="NikoshBAN" pitchFamily="2" charset="0"/>
              </a:rPr>
              <a:t>শিক্ষার্থীরা...</a:t>
            </a:r>
            <a:endParaRPr lang="en-US" sz="3600" dirty="0">
              <a:latin typeface="NikoshBAN" pitchFamily="2" charset="0"/>
              <a:cs typeface="NikoshBAN" pitchFamily="2" charset="0"/>
            </a:endParaRPr>
          </a:p>
        </p:txBody>
      </p:sp>
      <p:sp>
        <p:nvSpPr>
          <p:cNvPr id="7" name="TextBox 6"/>
          <p:cNvSpPr txBox="1"/>
          <p:nvPr/>
        </p:nvSpPr>
        <p:spPr>
          <a:xfrm>
            <a:off x="762000" y="2844225"/>
            <a:ext cx="5257800" cy="584775"/>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buFont typeface="Wingdings" pitchFamily="2" charset="2"/>
              <a:buChar char="Ø"/>
            </a:pPr>
            <a:r>
              <a:rPr lang="bn-BD" sz="3200" dirty="0" smtClean="0">
                <a:latin typeface="NikoshBAN" pitchFamily="2" charset="0"/>
                <a:cs typeface="NikoshBAN" pitchFamily="2" charset="0"/>
              </a:rPr>
              <a:t> সৌরজগতের গঠন বর্ণনা করতে </a:t>
            </a:r>
            <a:r>
              <a:rPr lang="en-US" sz="3200" dirty="0" err="1" smtClean="0">
                <a:latin typeface="NikoshBAN" pitchFamily="2" charset="0"/>
                <a:cs typeface="NikoshBAN" pitchFamily="2" charset="0"/>
              </a:rPr>
              <a:t>পারবে</a:t>
            </a:r>
            <a:endParaRPr lang="en-US" sz="3200" dirty="0">
              <a:latin typeface="NikoshBAN" pitchFamily="2" charset="0"/>
              <a:cs typeface="NikoshBAN" pitchFamily="2" charset="0"/>
            </a:endParaRPr>
          </a:p>
        </p:txBody>
      </p:sp>
      <p:sp>
        <p:nvSpPr>
          <p:cNvPr id="8" name="TextBox 7"/>
          <p:cNvSpPr txBox="1"/>
          <p:nvPr/>
        </p:nvSpPr>
        <p:spPr>
          <a:xfrm>
            <a:off x="762000" y="4520625"/>
            <a:ext cx="7239000" cy="584775"/>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buFont typeface="Wingdings" pitchFamily="2" charset="2"/>
              <a:buChar char="Ø"/>
            </a:pPr>
            <a:r>
              <a:rPr lang="bn-BD" sz="3200" dirty="0" smtClean="0">
                <a:latin typeface="NikoshBAN" pitchFamily="2" charset="0"/>
                <a:cs typeface="NikoshBAN" pitchFamily="2" charset="0"/>
              </a:rPr>
              <a:t> সৌরজগতের গঠন কাঠামোর চিত্র অঙ্কন করতে পারবে</a:t>
            </a:r>
            <a:endParaRPr lang="en-US" sz="3200" dirty="0">
              <a:latin typeface="NikoshBAN" pitchFamily="2" charset="0"/>
              <a:cs typeface="NikoshBAN" pitchFamily="2" charset="0"/>
            </a:endParaRPr>
          </a:p>
        </p:txBody>
      </p:sp>
      <p:sp>
        <p:nvSpPr>
          <p:cNvPr id="9" name="TextBox 8"/>
          <p:cNvSpPr txBox="1"/>
          <p:nvPr/>
        </p:nvSpPr>
        <p:spPr>
          <a:xfrm>
            <a:off x="762000" y="3682425"/>
            <a:ext cx="7772400" cy="584775"/>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buFont typeface="Wingdings" pitchFamily="2" charset="2"/>
              <a:buChar char="Ø"/>
            </a:pPr>
            <a:r>
              <a:rPr lang="bn-BD" sz="3200" dirty="0" smtClean="0">
                <a:latin typeface="NikoshBAN" pitchFamily="2" charset="0"/>
                <a:cs typeface="NikoshBAN" pitchFamily="2" charset="0"/>
              </a:rPr>
              <a:t> সৌরজগতের সদস্যদের ভৌত বৈশিষ্ট্য তুলনা করতে </a:t>
            </a:r>
            <a:r>
              <a:rPr lang="en-US" sz="3200" dirty="0" err="1" smtClean="0">
                <a:latin typeface="NikoshBAN" pitchFamily="2" charset="0"/>
                <a:cs typeface="NikoshBAN" pitchFamily="2" charset="0"/>
              </a:rPr>
              <a:t>পারবে</a:t>
            </a:r>
            <a:endParaRPr lang="en-US" sz="3200" dirty="0">
              <a:latin typeface="NikoshBAN" pitchFamily="2" charset="0"/>
              <a:cs typeface="NikoshBAN" pitchFamily="2" charset="0"/>
            </a:endParaRPr>
          </a:p>
        </p:txBody>
      </p:sp>
      <p:grpSp>
        <p:nvGrpSpPr>
          <p:cNvPr id="10" name="Group 13"/>
          <p:cNvGrpSpPr/>
          <p:nvPr/>
        </p:nvGrpSpPr>
        <p:grpSpPr>
          <a:xfrm>
            <a:off x="2895600" y="304800"/>
            <a:ext cx="3810000" cy="1143000"/>
            <a:chOff x="1295400" y="533400"/>
            <a:chExt cx="3810000" cy="1371600"/>
          </a:xfrm>
        </p:grpSpPr>
        <p:sp>
          <p:nvSpPr>
            <p:cNvPr id="12" name="Round Single Corner Rectangle 81"/>
            <p:cNvSpPr/>
            <p:nvPr/>
          </p:nvSpPr>
          <p:spPr>
            <a:xfrm flipH="1" flipV="1">
              <a:off x="1295400" y="533400"/>
              <a:ext cx="3810000" cy="1371600"/>
            </a:xfrm>
            <a:prstGeom prst="flowChartAlternateProcess">
              <a:avLst/>
            </a:prstGeom>
            <a:gradFill flip="none" rotWithShape="1">
              <a:gsLst>
                <a:gs pos="82000">
                  <a:schemeClr val="bg2">
                    <a:lumMod val="75000"/>
                  </a:schemeClr>
                </a:gs>
                <a:gs pos="100000">
                  <a:schemeClr val="accent1">
                    <a:tint val="23500"/>
                    <a:satMod val="16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054894" y="914400"/>
              <a:ext cx="2122697" cy="923330"/>
            </a:xfrm>
            <a:prstGeom prst="rect">
              <a:avLst/>
            </a:prstGeom>
            <a:noFill/>
          </p:spPr>
          <p:txBody>
            <a:bodyPr wrap="none" rtlCol="0">
              <a:spAutoFit/>
            </a:bodyPr>
            <a:lstStyle/>
            <a:p>
              <a:r>
                <a:rPr lang="en-US" sz="5400" dirty="0" err="1" smtClean="0">
                  <a:latin typeface="NikoshBAN" pitchFamily="2" charset="0"/>
                  <a:cs typeface="NikoshBAN" pitchFamily="2" charset="0"/>
                </a:rPr>
                <a:t>শিখনফল</a:t>
              </a:r>
              <a:endParaRPr lang="en-US" sz="5400" dirty="0">
                <a:latin typeface="NikoshBAN" pitchFamily="2" charset="0"/>
                <a:cs typeface="NikoshBAN" pitchFamily="2" charset="0"/>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3" name="Picture 2" descr="Rising Sun (1).jpg"/>
          <p:cNvPicPr>
            <a:picLocks noChangeAspect="1"/>
          </p:cNvPicPr>
          <p:nvPr/>
        </p:nvPicPr>
        <p:blipFill>
          <a:blip r:embed="rId3" cstate="print"/>
          <a:stretch>
            <a:fillRect/>
          </a:stretch>
        </p:blipFill>
        <p:spPr>
          <a:xfrm>
            <a:off x="152400" y="152400"/>
            <a:ext cx="8839200" cy="4972050"/>
          </a:xfrm>
          <a:prstGeom prst="rect">
            <a:avLst/>
          </a:prstGeom>
        </p:spPr>
      </p:pic>
      <p:pic>
        <p:nvPicPr>
          <p:cNvPr id="4" name="Picture 3" descr="Rising Sun (2).jpg"/>
          <p:cNvPicPr>
            <a:picLocks noChangeAspect="1"/>
          </p:cNvPicPr>
          <p:nvPr/>
        </p:nvPicPr>
        <p:blipFill>
          <a:blip r:embed="rId4" cstate="print"/>
          <a:stretch>
            <a:fillRect/>
          </a:stretch>
        </p:blipFill>
        <p:spPr>
          <a:xfrm>
            <a:off x="152400" y="152400"/>
            <a:ext cx="8839200" cy="4972050"/>
          </a:xfrm>
          <a:prstGeom prst="rect">
            <a:avLst/>
          </a:prstGeom>
        </p:spPr>
      </p:pic>
      <p:pic>
        <p:nvPicPr>
          <p:cNvPr id="5" name="Picture 4" descr="Rising Sun (3).jpg"/>
          <p:cNvPicPr>
            <a:picLocks noChangeAspect="1"/>
          </p:cNvPicPr>
          <p:nvPr/>
        </p:nvPicPr>
        <p:blipFill>
          <a:blip r:embed="rId5" cstate="print"/>
          <a:stretch>
            <a:fillRect/>
          </a:stretch>
        </p:blipFill>
        <p:spPr>
          <a:xfrm>
            <a:off x="152400" y="152400"/>
            <a:ext cx="8839200" cy="4972050"/>
          </a:xfrm>
          <a:prstGeom prst="rect">
            <a:avLst/>
          </a:prstGeom>
        </p:spPr>
      </p:pic>
      <p:pic>
        <p:nvPicPr>
          <p:cNvPr id="6" name="Picture 5" descr="Rising Sun (4).jpg"/>
          <p:cNvPicPr>
            <a:picLocks noChangeAspect="1"/>
          </p:cNvPicPr>
          <p:nvPr/>
        </p:nvPicPr>
        <p:blipFill>
          <a:blip r:embed="rId6" cstate="print"/>
          <a:stretch>
            <a:fillRect/>
          </a:stretch>
        </p:blipFill>
        <p:spPr>
          <a:xfrm>
            <a:off x="152400" y="152400"/>
            <a:ext cx="8839200" cy="4972050"/>
          </a:xfrm>
          <a:prstGeom prst="rect">
            <a:avLst/>
          </a:prstGeom>
        </p:spPr>
      </p:pic>
      <p:pic>
        <p:nvPicPr>
          <p:cNvPr id="7" name="Picture 6" descr="Rising Sun (5).jpg"/>
          <p:cNvPicPr>
            <a:picLocks noChangeAspect="1"/>
          </p:cNvPicPr>
          <p:nvPr/>
        </p:nvPicPr>
        <p:blipFill>
          <a:blip r:embed="rId7" cstate="print"/>
          <a:stretch>
            <a:fillRect/>
          </a:stretch>
        </p:blipFill>
        <p:spPr>
          <a:xfrm>
            <a:off x="152400" y="152400"/>
            <a:ext cx="8839200" cy="4972050"/>
          </a:xfrm>
          <a:prstGeom prst="rect">
            <a:avLst/>
          </a:prstGeom>
        </p:spPr>
      </p:pic>
      <p:pic>
        <p:nvPicPr>
          <p:cNvPr id="8" name="Picture 7" descr="Rising Sun (6).jpg"/>
          <p:cNvPicPr>
            <a:picLocks noChangeAspect="1"/>
          </p:cNvPicPr>
          <p:nvPr/>
        </p:nvPicPr>
        <p:blipFill>
          <a:blip r:embed="rId8" cstate="print"/>
          <a:stretch>
            <a:fillRect/>
          </a:stretch>
        </p:blipFill>
        <p:spPr>
          <a:xfrm>
            <a:off x="152400" y="152400"/>
            <a:ext cx="8839200" cy="4972050"/>
          </a:xfrm>
          <a:prstGeom prst="rect">
            <a:avLst/>
          </a:prstGeom>
        </p:spPr>
      </p:pic>
      <p:pic>
        <p:nvPicPr>
          <p:cNvPr id="9" name="Picture 8" descr="Rising Sun (7).jpg"/>
          <p:cNvPicPr>
            <a:picLocks noChangeAspect="1"/>
          </p:cNvPicPr>
          <p:nvPr/>
        </p:nvPicPr>
        <p:blipFill>
          <a:blip r:embed="rId9" cstate="print"/>
          <a:stretch>
            <a:fillRect/>
          </a:stretch>
        </p:blipFill>
        <p:spPr>
          <a:xfrm>
            <a:off x="152400" y="152400"/>
            <a:ext cx="8839200" cy="4972050"/>
          </a:xfrm>
          <a:prstGeom prst="rect">
            <a:avLst/>
          </a:prstGeom>
        </p:spPr>
      </p:pic>
      <p:pic>
        <p:nvPicPr>
          <p:cNvPr id="10" name="Picture 9" descr="Rising Sun (8).jpg"/>
          <p:cNvPicPr>
            <a:picLocks noChangeAspect="1"/>
          </p:cNvPicPr>
          <p:nvPr/>
        </p:nvPicPr>
        <p:blipFill>
          <a:blip r:embed="rId10" cstate="print"/>
          <a:stretch>
            <a:fillRect/>
          </a:stretch>
        </p:blipFill>
        <p:spPr>
          <a:xfrm>
            <a:off x="152400" y="152400"/>
            <a:ext cx="8839200" cy="4972050"/>
          </a:xfrm>
          <a:prstGeom prst="rect">
            <a:avLst/>
          </a:prstGeom>
        </p:spPr>
      </p:pic>
      <p:pic>
        <p:nvPicPr>
          <p:cNvPr id="12" name="Picture 11" descr="Rising Sun (9).jpg"/>
          <p:cNvPicPr>
            <a:picLocks noChangeAspect="1"/>
          </p:cNvPicPr>
          <p:nvPr/>
        </p:nvPicPr>
        <p:blipFill>
          <a:blip r:embed="rId11" cstate="print"/>
          <a:stretch>
            <a:fillRect/>
          </a:stretch>
        </p:blipFill>
        <p:spPr>
          <a:xfrm>
            <a:off x="152400" y="152400"/>
            <a:ext cx="8839200" cy="4972050"/>
          </a:xfrm>
          <a:prstGeom prst="rect">
            <a:avLst/>
          </a:prstGeom>
        </p:spPr>
      </p:pic>
      <p:pic>
        <p:nvPicPr>
          <p:cNvPr id="13" name="Picture 12" descr="Rising Sun (10).jpg"/>
          <p:cNvPicPr>
            <a:picLocks noChangeAspect="1"/>
          </p:cNvPicPr>
          <p:nvPr/>
        </p:nvPicPr>
        <p:blipFill>
          <a:blip r:embed="rId12" cstate="print"/>
          <a:stretch>
            <a:fillRect/>
          </a:stretch>
        </p:blipFill>
        <p:spPr>
          <a:xfrm>
            <a:off x="152400" y="152400"/>
            <a:ext cx="8839200" cy="4972050"/>
          </a:xfrm>
          <a:prstGeom prst="rect">
            <a:avLst/>
          </a:prstGeom>
        </p:spPr>
      </p:pic>
      <p:pic>
        <p:nvPicPr>
          <p:cNvPr id="14" name="Picture 13" descr="Moonlight.png"/>
          <p:cNvPicPr>
            <a:picLocks noChangeAspect="1"/>
          </p:cNvPicPr>
          <p:nvPr/>
        </p:nvPicPr>
        <p:blipFill>
          <a:blip r:embed="rId13" cstate="print"/>
          <a:stretch>
            <a:fillRect/>
          </a:stretch>
        </p:blipFill>
        <p:spPr>
          <a:xfrm>
            <a:off x="0" y="2286000"/>
            <a:ext cx="9144000" cy="4572000"/>
          </a:xfrm>
          <a:prstGeom prst="rect">
            <a:avLst/>
          </a:prstGeom>
          <a:effectLst>
            <a:innerShdw blurRad="63500" dist="50800" dir="18900000">
              <a:prstClr val="black">
                <a:alpha val="50000"/>
              </a:prstClr>
            </a:innerShdw>
          </a:effectLst>
        </p:spPr>
      </p:pic>
      <p:sp>
        <p:nvSpPr>
          <p:cNvPr id="11" name="Frame 10"/>
          <p:cNvSpPr/>
          <p:nvPr/>
        </p:nvSpPr>
        <p:spPr>
          <a:xfrm>
            <a:off x="0" y="0"/>
            <a:ext cx="9144000" cy="6858000"/>
          </a:xfrm>
          <a:prstGeom prst="frame">
            <a:avLst>
              <a:gd name="adj1" fmla="val 2615"/>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p:cNvSpPr txBox="1"/>
          <p:nvPr/>
        </p:nvSpPr>
        <p:spPr>
          <a:xfrm>
            <a:off x="1371600" y="4825425"/>
            <a:ext cx="6522940" cy="584775"/>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bn-BD" sz="3200" dirty="0" smtClean="0">
                <a:latin typeface="NikoshBAN" pitchFamily="2" charset="0"/>
                <a:cs typeface="NikoshBAN" pitchFamily="2" charset="0"/>
              </a:rPr>
              <a:t>সকাল থেকে দুপুর পর্যন্ত সূর্যটা কী এখানেই থাকবে?</a:t>
            </a:r>
            <a:endParaRPr lang="en-US" sz="3200" dirty="0">
              <a:latin typeface="NikoshBAN" pitchFamily="2" charset="0"/>
              <a:cs typeface="NikoshBAN" pitchFamily="2" charset="0"/>
            </a:endParaRPr>
          </a:p>
        </p:txBody>
      </p:sp>
      <p:sp>
        <p:nvSpPr>
          <p:cNvPr id="16" name="TextBox 15"/>
          <p:cNvSpPr txBox="1"/>
          <p:nvPr/>
        </p:nvSpPr>
        <p:spPr>
          <a:xfrm>
            <a:off x="1417031" y="4800600"/>
            <a:ext cx="6431569" cy="58477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bn-BD" sz="3200" dirty="0" smtClean="0">
                <a:latin typeface="NikoshBAN" pitchFamily="2" charset="0"/>
                <a:cs typeface="NikoshBAN" pitchFamily="2" charset="0"/>
              </a:rPr>
              <a:t>তাহলে সূর্যটা কী এক প্রান্ত থেকে অন্য প্রান্তে যাচ্ছে?</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5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2000"/>
                                  </p:stCondLst>
                                  <p:childTnLst>
                                    <p:set>
                                      <p:cBhvr>
                                        <p:cTn id="15" dur="1" fill="hold">
                                          <p:stCondLst>
                                            <p:cond delay="0"/>
                                          </p:stCondLst>
                                        </p:cTn>
                                        <p:tgtEl>
                                          <p:spTgt spid="4"/>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nodeType="afterEffect">
                                  <p:stCondLst>
                                    <p:cond delay="500"/>
                                  </p:stCondLst>
                                  <p:childTnLst>
                                    <p:set>
                                      <p:cBhvr>
                                        <p:cTn id="18" dur="1" fill="hold">
                                          <p:stCondLst>
                                            <p:cond delay="0"/>
                                          </p:stCondLst>
                                        </p:cTn>
                                        <p:tgtEl>
                                          <p:spTgt spid="5"/>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nodeType="afterEffect">
                                  <p:stCondLst>
                                    <p:cond delay="500"/>
                                  </p:stCondLst>
                                  <p:childTnLst>
                                    <p:set>
                                      <p:cBhvr>
                                        <p:cTn id="21" dur="1" fill="hold">
                                          <p:stCondLst>
                                            <p:cond delay="0"/>
                                          </p:stCondLst>
                                        </p:cTn>
                                        <p:tgtEl>
                                          <p:spTgt spid="6"/>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nodeType="afterEffect">
                                  <p:stCondLst>
                                    <p:cond delay="500"/>
                                  </p:stCondLst>
                                  <p:childTnLst>
                                    <p:set>
                                      <p:cBhvr>
                                        <p:cTn id="24" dur="1" fill="hold">
                                          <p:stCondLst>
                                            <p:cond delay="0"/>
                                          </p:stCondLst>
                                        </p:cTn>
                                        <p:tgtEl>
                                          <p:spTgt spid="7"/>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nodeType="afterEffect">
                                  <p:stCondLst>
                                    <p:cond delay="500"/>
                                  </p:stCondLst>
                                  <p:childTnLst>
                                    <p:set>
                                      <p:cBhvr>
                                        <p:cTn id="27" dur="1" fill="hold">
                                          <p:stCondLst>
                                            <p:cond delay="0"/>
                                          </p:stCondLst>
                                        </p:cTn>
                                        <p:tgtEl>
                                          <p:spTgt spid="8"/>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nodeType="afterEffect">
                                  <p:stCondLst>
                                    <p:cond delay="500"/>
                                  </p:stCondLst>
                                  <p:childTnLst>
                                    <p:set>
                                      <p:cBhvr>
                                        <p:cTn id="30" dur="1" fill="hold">
                                          <p:stCondLst>
                                            <p:cond delay="0"/>
                                          </p:stCondLst>
                                        </p:cTn>
                                        <p:tgtEl>
                                          <p:spTgt spid="9"/>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nodeType="afterEffect">
                                  <p:stCondLst>
                                    <p:cond delay="500"/>
                                  </p:stCondLst>
                                  <p:childTnLst>
                                    <p:set>
                                      <p:cBhvr>
                                        <p:cTn id="33" dur="1" fill="hold">
                                          <p:stCondLst>
                                            <p:cond delay="0"/>
                                          </p:stCondLst>
                                        </p:cTn>
                                        <p:tgtEl>
                                          <p:spTgt spid="10"/>
                                        </p:tgtEl>
                                        <p:attrNameLst>
                                          <p:attrName>style.visibility</p:attrName>
                                        </p:attrNameLst>
                                      </p:cBhvr>
                                      <p:to>
                                        <p:strVal val="visible"/>
                                      </p:to>
                                    </p:set>
                                  </p:childTnLst>
                                </p:cTn>
                              </p:par>
                            </p:childTnLst>
                          </p:cTn>
                        </p:par>
                        <p:par>
                          <p:cTn id="34" fill="hold">
                            <p:stCondLst>
                              <p:cond delay="5000"/>
                            </p:stCondLst>
                            <p:childTnLst>
                              <p:par>
                                <p:cTn id="35" presetID="1" presetClass="entr" presetSubtype="0" fill="hold" nodeType="afterEffect">
                                  <p:stCondLst>
                                    <p:cond delay="500"/>
                                  </p:stCondLst>
                                  <p:childTnLst>
                                    <p:set>
                                      <p:cBhvr>
                                        <p:cTn id="36" dur="1" fill="hold">
                                          <p:stCondLst>
                                            <p:cond delay="0"/>
                                          </p:stCondLst>
                                        </p:cTn>
                                        <p:tgtEl>
                                          <p:spTgt spid="12"/>
                                        </p:tgtEl>
                                        <p:attrNameLst>
                                          <p:attrName>style.visibility</p:attrName>
                                        </p:attrNameLst>
                                      </p:cBhvr>
                                      <p:to>
                                        <p:strVal val="visible"/>
                                      </p:to>
                                    </p:set>
                                  </p:childTnLst>
                                </p:cTn>
                              </p:par>
                            </p:childTnLst>
                          </p:cTn>
                        </p:par>
                        <p:par>
                          <p:cTn id="37" fill="hold">
                            <p:stCondLst>
                              <p:cond delay="5500"/>
                            </p:stCondLst>
                            <p:childTnLst>
                              <p:par>
                                <p:cTn id="38" presetID="1" presetClass="entr" presetSubtype="0" fill="hold" nodeType="afterEffect">
                                  <p:stCondLst>
                                    <p:cond delay="500"/>
                                  </p:stCondLst>
                                  <p:childTnLst>
                                    <p:set>
                                      <p:cBhvr>
                                        <p:cTn id="39" dur="1" fill="hold">
                                          <p:stCondLst>
                                            <p:cond delay="0"/>
                                          </p:stCondLst>
                                        </p:cTn>
                                        <p:tgtEl>
                                          <p:spTgt spid="1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up)">
                                      <p:cBhvr>
                                        <p:cTn id="44" dur="5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10" name="TextBox 9"/>
          <p:cNvSpPr txBox="1"/>
          <p:nvPr/>
        </p:nvSpPr>
        <p:spPr>
          <a:xfrm>
            <a:off x="1752600" y="228600"/>
            <a:ext cx="5928226"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sz="3200" dirty="0" smtClean="0">
                <a:latin typeface="NikoshBAN" pitchFamily="2" charset="0"/>
                <a:cs typeface="NikoshBAN" pitchFamily="2" charset="0"/>
              </a:rPr>
              <a:t>প্রাচীন কালে দার্শনিক এরিস্টটল বিশ্বাস করতো</a:t>
            </a:r>
            <a:endParaRPr lang="en-US" sz="3200" dirty="0">
              <a:latin typeface="NikoshBAN" pitchFamily="2" charset="0"/>
              <a:cs typeface="NikoshBAN" pitchFamily="2" charset="0"/>
            </a:endParaRPr>
          </a:p>
        </p:txBody>
      </p:sp>
      <p:sp>
        <p:nvSpPr>
          <p:cNvPr id="11" name="Frame 10"/>
          <p:cNvSpPr/>
          <p:nvPr/>
        </p:nvSpPr>
        <p:spPr>
          <a:xfrm>
            <a:off x="0" y="0"/>
            <a:ext cx="9144000" cy="6858000"/>
          </a:xfrm>
          <a:prstGeom prst="frame">
            <a:avLst>
              <a:gd name="adj1" fmla="val 2615"/>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descr="Gee_slideshow-1.jpg"/>
          <p:cNvPicPr>
            <a:picLocks noChangeAspect="1"/>
          </p:cNvPicPr>
          <p:nvPr/>
        </p:nvPicPr>
        <p:blipFill>
          <a:blip r:embed="rId3" cstate="print"/>
          <a:stretch>
            <a:fillRect/>
          </a:stretch>
        </p:blipFill>
        <p:spPr>
          <a:xfrm>
            <a:off x="6019800" y="914400"/>
            <a:ext cx="2667000" cy="3565408"/>
          </a:xfrm>
          <a:prstGeom prst="rect">
            <a:avLst/>
          </a:prstGeom>
          <a:effectLst>
            <a:softEdge rad="317500"/>
          </a:effectLst>
          <a:scene3d>
            <a:camera prst="perspectiveLeft"/>
            <a:lightRig rig="threePt" dir="t"/>
          </a:scene3d>
        </p:spPr>
      </p:pic>
      <p:pic>
        <p:nvPicPr>
          <p:cNvPr id="8" name="Picture 7" descr="Earth_Small.png"/>
          <p:cNvPicPr>
            <a:picLocks noChangeAspect="1"/>
          </p:cNvPicPr>
          <p:nvPr/>
        </p:nvPicPr>
        <p:blipFill>
          <a:blip r:embed="rId4" cstate="print"/>
          <a:stretch>
            <a:fillRect/>
          </a:stretch>
        </p:blipFill>
        <p:spPr>
          <a:xfrm>
            <a:off x="2057400" y="3375214"/>
            <a:ext cx="1131906" cy="1120586"/>
          </a:xfrm>
          <a:prstGeom prst="rect">
            <a:avLst/>
          </a:prstGeom>
        </p:spPr>
      </p:pic>
      <p:pic>
        <p:nvPicPr>
          <p:cNvPr id="9" name="Picture 8" descr="Sun.png"/>
          <p:cNvPicPr>
            <a:picLocks noChangeAspect="1"/>
          </p:cNvPicPr>
          <p:nvPr/>
        </p:nvPicPr>
        <p:blipFill>
          <a:blip r:embed="rId5" cstate="print"/>
          <a:stretch>
            <a:fillRect/>
          </a:stretch>
        </p:blipFill>
        <p:spPr>
          <a:xfrm>
            <a:off x="2138522" y="1854196"/>
            <a:ext cx="993634" cy="978730"/>
          </a:xfrm>
          <a:prstGeom prst="ellipse">
            <a:avLst/>
          </a:prstGeom>
          <a:ln>
            <a:noFill/>
          </a:ln>
          <a:effectLst>
            <a:innerShdw blurRad="63500" dist="50800" dir="18900000">
              <a:prstClr val="black">
                <a:alpha val="50000"/>
              </a:prstClr>
            </a:innerShdw>
          </a:effectLst>
        </p:spPr>
      </p:pic>
      <p:grpSp>
        <p:nvGrpSpPr>
          <p:cNvPr id="14" name="Group 13"/>
          <p:cNvGrpSpPr/>
          <p:nvPr/>
        </p:nvGrpSpPr>
        <p:grpSpPr>
          <a:xfrm>
            <a:off x="6248400" y="381000"/>
            <a:ext cx="2590800" cy="3925907"/>
            <a:chOff x="6096000" y="914400"/>
            <a:chExt cx="2590800" cy="3925907"/>
          </a:xfrm>
        </p:grpSpPr>
        <p:pic>
          <p:nvPicPr>
            <p:cNvPr id="12" name="Picture 11" descr="Nikolaus_Kopernikus.jpg"/>
            <p:cNvPicPr>
              <a:picLocks noChangeAspect="1"/>
            </p:cNvPicPr>
            <p:nvPr/>
          </p:nvPicPr>
          <p:blipFill>
            <a:blip r:embed="rId6" cstate="print"/>
            <a:stretch>
              <a:fillRect/>
            </a:stretch>
          </p:blipFill>
          <p:spPr>
            <a:xfrm>
              <a:off x="6096000" y="914400"/>
              <a:ext cx="2590798" cy="3019492"/>
            </a:xfrm>
            <a:prstGeom prst="rect">
              <a:avLst/>
            </a:prstGeom>
          </p:spPr>
        </p:pic>
        <p:sp>
          <p:nvSpPr>
            <p:cNvPr id="13" name="TextBox 12"/>
            <p:cNvSpPr txBox="1"/>
            <p:nvPr/>
          </p:nvSpPr>
          <p:spPr>
            <a:xfrm>
              <a:off x="6096000" y="3886200"/>
              <a:ext cx="2590800" cy="954107"/>
            </a:xfrm>
            <a:prstGeom prst="rect">
              <a:avLst/>
            </a:prstGeom>
            <a:solidFill>
              <a:schemeClr val="tx1"/>
            </a:solidFill>
          </p:spPr>
          <p:txBody>
            <a:bodyPr wrap="square" rtlCol="0">
              <a:spAutoFit/>
            </a:bodyPr>
            <a:lstStyle/>
            <a:p>
              <a:r>
                <a:rPr lang="bn-BD" sz="2800" dirty="0" smtClean="0">
                  <a:solidFill>
                    <a:schemeClr val="bg1"/>
                  </a:solidFill>
                  <a:latin typeface="NikoshBAN" pitchFamily="2" charset="0"/>
                  <a:cs typeface="NikoshBAN" pitchFamily="2" charset="0"/>
                </a:rPr>
                <a:t>     কোপারনিকাস </a:t>
              </a:r>
            </a:p>
            <a:p>
              <a:r>
                <a:rPr lang="bn-BD" sz="2800" dirty="0" smtClean="0">
                  <a:solidFill>
                    <a:schemeClr val="bg1"/>
                  </a:solidFill>
                  <a:latin typeface="NikoshBAN" pitchFamily="2" charset="0"/>
                  <a:cs typeface="NikoshBAN" pitchFamily="2" charset="0"/>
                </a:rPr>
                <a:t>   ( ১৪৭৩ – ১৫৪৩ )</a:t>
              </a:r>
              <a:endParaRPr lang="en-US" sz="2800" dirty="0">
                <a:solidFill>
                  <a:schemeClr val="bg1"/>
                </a:solidFill>
                <a:latin typeface="NikoshBAN" pitchFamily="2" charset="0"/>
                <a:cs typeface="NikoshBAN" pitchFamily="2" charset="0"/>
              </a:endParaRPr>
            </a:p>
          </p:txBody>
        </p:sp>
      </p:grpSp>
      <p:sp>
        <p:nvSpPr>
          <p:cNvPr id="15" name="Flowchart: Summing Junction 14"/>
          <p:cNvSpPr/>
          <p:nvPr/>
        </p:nvSpPr>
        <p:spPr>
          <a:xfrm>
            <a:off x="838200" y="2209800"/>
            <a:ext cx="3429000" cy="3311652"/>
          </a:xfrm>
          <a:prstGeom prst="flowChartSummingJunction">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Sun.png"/>
          <p:cNvPicPr>
            <a:picLocks noChangeAspect="1"/>
          </p:cNvPicPr>
          <p:nvPr/>
        </p:nvPicPr>
        <p:blipFill>
          <a:blip r:embed="rId5" cstate="print"/>
          <a:stretch>
            <a:fillRect/>
          </a:stretch>
        </p:blipFill>
        <p:spPr>
          <a:xfrm>
            <a:off x="2435366" y="1916870"/>
            <a:ext cx="993634" cy="978730"/>
          </a:xfrm>
          <a:prstGeom prst="ellipse">
            <a:avLst/>
          </a:prstGeom>
          <a:ln>
            <a:noFill/>
          </a:ln>
          <a:effectLst>
            <a:innerShdw blurRad="63500" dist="50800" dir="18900000">
              <a:prstClr val="black">
                <a:alpha val="50000"/>
              </a:prstClr>
            </a:innerShdw>
          </a:effectLst>
        </p:spPr>
      </p:pic>
      <p:pic>
        <p:nvPicPr>
          <p:cNvPr id="17" name="Picture 16" descr="200px-Rotating_earth_(large.gif"/>
          <p:cNvPicPr>
            <a:picLocks noChangeAspect="1"/>
          </p:cNvPicPr>
          <p:nvPr/>
        </p:nvPicPr>
        <p:blipFill>
          <a:blip r:embed="rId7" cstate="print"/>
          <a:stretch>
            <a:fillRect/>
          </a:stretch>
        </p:blipFill>
        <p:spPr>
          <a:xfrm>
            <a:off x="2362200" y="469070"/>
            <a:ext cx="1052348" cy="1072206"/>
          </a:xfrm>
          <a:prstGeom prst="ellipse">
            <a:avLst/>
          </a:prstGeom>
          <a:effectLst>
            <a:softEdge rad="63500"/>
          </a:effectLst>
        </p:spPr>
      </p:pic>
      <p:sp>
        <p:nvSpPr>
          <p:cNvPr id="18" name="TextBox 17"/>
          <p:cNvSpPr txBox="1"/>
          <p:nvPr/>
        </p:nvSpPr>
        <p:spPr>
          <a:xfrm>
            <a:off x="3276600" y="1167825"/>
            <a:ext cx="2863284"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bn-BD" sz="3200" dirty="0" smtClean="0">
                <a:latin typeface="NikoshBAN" pitchFamily="2" charset="0"/>
                <a:cs typeface="NikoshBAN" pitchFamily="2" charset="0"/>
              </a:rPr>
              <a:t>পৃথিবীকেন্দ্রিক মডেল</a:t>
            </a:r>
            <a:endParaRPr lang="en-US" sz="3200" dirty="0">
              <a:latin typeface="NikoshBAN" pitchFamily="2" charset="0"/>
              <a:cs typeface="NikoshBAN" pitchFamily="2" charset="0"/>
            </a:endParaRPr>
          </a:p>
        </p:txBody>
      </p:sp>
      <p:sp>
        <p:nvSpPr>
          <p:cNvPr id="19" name="TextBox 18"/>
          <p:cNvSpPr txBox="1"/>
          <p:nvPr/>
        </p:nvSpPr>
        <p:spPr>
          <a:xfrm>
            <a:off x="4308790" y="457200"/>
            <a:ext cx="2396810"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bn-BD" sz="3200" dirty="0" smtClean="0">
                <a:latin typeface="NikoshBAN" pitchFamily="2" charset="0"/>
                <a:cs typeface="NikoshBAN" pitchFamily="2" charset="0"/>
              </a:rPr>
              <a:t>সূর্যকেন্দ্রিক মডেল</a:t>
            </a:r>
            <a:endParaRPr lang="en-US" sz="3200" dirty="0">
              <a:latin typeface="NikoshBAN" pitchFamily="2" charset="0"/>
              <a:cs typeface="NikoshBAN" pitchFamily="2" charset="0"/>
            </a:endParaRPr>
          </a:p>
        </p:txBody>
      </p:sp>
      <p:grpSp>
        <p:nvGrpSpPr>
          <p:cNvPr id="25" name="Group 24"/>
          <p:cNvGrpSpPr/>
          <p:nvPr/>
        </p:nvGrpSpPr>
        <p:grpSpPr>
          <a:xfrm>
            <a:off x="576419" y="4394819"/>
            <a:ext cx="3081181" cy="2082181"/>
            <a:chOff x="347819" y="4394819"/>
            <a:chExt cx="3081181" cy="2082181"/>
          </a:xfrm>
        </p:grpSpPr>
        <p:pic>
          <p:nvPicPr>
            <p:cNvPr id="20" name="Picture 19" descr="220px-Johannes_Kepler_1610.jpg"/>
            <p:cNvPicPr>
              <a:picLocks noChangeAspect="1"/>
            </p:cNvPicPr>
            <p:nvPr/>
          </p:nvPicPr>
          <p:blipFill>
            <a:blip r:embed="rId8" cstate="print"/>
            <a:stretch>
              <a:fillRect/>
            </a:stretch>
          </p:blipFill>
          <p:spPr>
            <a:xfrm>
              <a:off x="1447800" y="4394819"/>
              <a:ext cx="1981200" cy="2082181"/>
            </a:xfrm>
            <a:prstGeom prst="rect">
              <a:avLst/>
            </a:prstGeom>
          </p:spPr>
        </p:pic>
        <p:sp>
          <p:nvSpPr>
            <p:cNvPr id="22" name="TextBox 21"/>
            <p:cNvSpPr txBox="1"/>
            <p:nvPr/>
          </p:nvSpPr>
          <p:spPr>
            <a:xfrm>
              <a:off x="347819" y="5181600"/>
              <a:ext cx="1099981"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sz="2800" dirty="0" smtClean="0">
                  <a:latin typeface="NikoshBAN" pitchFamily="2" charset="0"/>
                  <a:cs typeface="NikoshBAN" pitchFamily="2" charset="0"/>
                </a:rPr>
                <a:t>কেপলার</a:t>
              </a:r>
              <a:endParaRPr lang="en-US" sz="2800" dirty="0">
                <a:latin typeface="NikoshBAN" pitchFamily="2" charset="0"/>
                <a:cs typeface="NikoshBAN" pitchFamily="2" charset="0"/>
              </a:endParaRPr>
            </a:p>
          </p:txBody>
        </p:sp>
      </p:grpSp>
      <p:grpSp>
        <p:nvGrpSpPr>
          <p:cNvPr id="24" name="Group 23"/>
          <p:cNvGrpSpPr/>
          <p:nvPr/>
        </p:nvGrpSpPr>
        <p:grpSpPr>
          <a:xfrm>
            <a:off x="4149420" y="4379728"/>
            <a:ext cx="3241980" cy="2097272"/>
            <a:chOff x="3869935" y="4379728"/>
            <a:chExt cx="3241980" cy="2097272"/>
          </a:xfrm>
        </p:grpSpPr>
        <p:pic>
          <p:nvPicPr>
            <p:cNvPr id="21" name="Picture 20" descr="galileo.jpg"/>
            <p:cNvPicPr>
              <a:picLocks noChangeAspect="1"/>
            </p:cNvPicPr>
            <p:nvPr/>
          </p:nvPicPr>
          <p:blipFill>
            <a:blip r:embed="rId9" cstate="print"/>
            <a:stretch>
              <a:fillRect/>
            </a:stretch>
          </p:blipFill>
          <p:spPr>
            <a:xfrm>
              <a:off x="3869935" y="4379728"/>
              <a:ext cx="1975630" cy="2097272"/>
            </a:xfrm>
            <a:prstGeom prst="rect">
              <a:avLst/>
            </a:prstGeom>
          </p:spPr>
        </p:pic>
        <p:sp>
          <p:nvSpPr>
            <p:cNvPr id="23" name="TextBox 22"/>
            <p:cNvSpPr txBox="1"/>
            <p:nvPr/>
          </p:nvSpPr>
          <p:spPr>
            <a:xfrm>
              <a:off x="5851634" y="5181600"/>
              <a:ext cx="1260281"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sz="2800" dirty="0" smtClean="0">
                  <a:latin typeface="NikoshBAN" pitchFamily="2" charset="0"/>
                  <a:cs typeface="NikoshBAN" pitchFamily="2" charset="0"/>
                </a:rPr>
                <a:t>গ্যালিলিও</a:t>
              </a:r>
              <a:endParaRPr lang="en-US" sz="2800" dirty="0">
                <a:latin typeface="NikoshBAN" pitchFamily="2" charset="0"/>
                <a:cs typeface="NikoshBAN" pitchFamily="2"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repeatCount="indefinite" fill="hold" nodeType="withEffect">
                                  <p:stCondLst>
                                    <p:cond delay="0"/>
                                  </p:stCondLst>
                                  <p:endCondLst>
                                    <p:cond evt="onNext" delay="0">
                                      <p:tgtEl>
                                        <p:sldTgt/>
                                      </p:tgtEl>
                                    </p:cond>
                                  </p:endCondLst>
                                  <p:childTnLst>
                                    <p:animMotion origin="layout" path="M -0.00608 -0.01111 C 0.09618 -0.01111 0.17951 0.09514 0.17951 0.22593 C 0.17951 0.35648 0.09618 0.46296 -0.00608 0.46296 C -0.10834 0.46296 -0.1915 0.35648 -0.1915 0.22593 C -0.1915 0.09514 -0.10834 -0.01111 -0.00608 -0.01111 Z " pathEditMode="relative" rAng="0" ptsTypes="fffff">
                                      <p:cBhvr>
                                        <p:cTn id="6" dur="2000" fill="hold"/>
                                        <p:tgtEl>
                                          <p:spTgt spid="9"/>
                                        </p:tgtEl>
                                        <p:attrNameLst>
                                          <p:attrName>ppt_x</p:attrName>
                                          <p:attrName>ppt_y</p:attrName>
                                        </p:attrNameLst>
                                      </p:cBhvr>
                                      <p:rCtr x="0" y="237"/>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up)">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50" presetClass="exit" presetSubtype="0" accel="100000" fill="hold" nodeType="clickEffect">
                                  <p:stCondLst>
                                    <p:cond delay="0"/>
                                  </p:stCondLst>
                                  <p:childTnLst>
                                    <p:anim calcmode="lin" valueType="num">
                                      <p:cBhvr>
                                        <p:cTn id="15" dur="1000"/>
                                        <p:tgtEl>
                                          <p:spTgt spid="6"/>
                                        </p:tgtEl>
                                        <p:attrNameLst>
                                          <p:attrName>ppt_w</p:attrName>
                                        </p:attrNameLst>
                                      </p:cBhvr>
                                      <p:tavLst>
                                        <p:tav tm="0">
                                          <p:val>
                                            <p:strVal val="ppt_w"/>
                                          </p:val>
                                        </p:tav>
                                        <p:tav tm="100000">
                                          <p:val>
                                            <p:strVal val="ppt_w+.3"/>
                                          </p:val>
                                        </p:tav>
                                      </p:tavLst>
                                    </p:anim>
                                    <p:anim calcmode="lin" valueType="num">
                                      <p:cBhvr>
                                        <p:cTn id="16" dur="1000"/>
                                        <p:tgtEl>
                                          <p:spTgt spid="6"/>
                                        </p:tgtEl>
                                        <p:attrNameLst>
                                          <p:attrName>ppt_h</p:attrName>
                                        </p:attrNameLst>
                                      </p:cBhvr>
                                      <p:tavLst>
                                        <p:tav tm="0">
                                          <p:val>
                                            <p:strVal val="ppt_h"/>
                                          </p:val>
                                        </p:tav>
                                        <p:tav tm="100000">
                                          <p:val>
                                            <p:strVal val="ppt_h"/>
                                          </p:val>
                                        </p:tav>
                                      </p:tavLst>
                                    </p:anim>
                                    <p:animEffect transition="out" filter="fade">
                                      <p:cBhvr>
                                        <p:cTn id="17" dur="1000"/>
                                        <p:tgtEl>
                                          <p:spTgt spid="6"/>
                                        </p:tgtEl>
                                      </p:cBhvr>
                                    </p:animEffect>
                                    <p:set>
                                      <p:cBhvr>
                                        <p:cTn id="18" dur="1" fill="hold">
                                          <p:stCondLst>
                                            <p:cond delay="999"/>
                                          </p:stCondLst>
                                        </p:cTn>
                                        <p:tgtEl>
                                          <p:spTgt spid="6"/>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8"/>
                                        </p:tgtEl>
                                        <p:attrNameLst>
                                          <p:attrName>style.visibility</p:attrName>
                                        </p:attrNameLst>
                                      </p:cBhvr>
                                      <p:to>
                                        <p:strVal val="hidden"/>
                                      </p:to>
                                    </p:set>
                                  </p:childTnLst>
                                </p:cTn>
                              </p:par>
                            </p:childTnLst>
                          </p:cTn>
                        </p:par>
                        <p:par>
                          <p:cTn id="23" fill="hold">
                            <p:stCondLst>
                              <p:cond delay="1000"/>
                            </p:stCondLst>
                            <p:childTnLst>
                              <p:par>
                                <p:cTn id="24" presetID="12" presetClass="entr" presetSubtype="2"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slide(fromRight)">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35" presetClass="exit" presetSubtype="0" fill="hold" grpId="1" nodeType="clickEffect">
                                  <p:stCondLst>
                                    <p:cond delay="0"/>
                                  </p:stCondLst>
                                  <p:childTnLst>
                                    <p:animEffect transition="out" filter="fade">
                                      <p:cBhvr>
                                        <p:cTn id="36" dur="2000"/>
                                        <p:tgtEl>
                                          <p:spTgt spid="15"/>
                                        </p:tgtEl>
                                      </p:cBhvr>
                                    </p:animEffect>
                                    <p:anim calcmode="lin" valueType="num">
                                      <p:cBhvr>
                                        <p:cTn id="37" dur="2000"/>
                                        <p:tgtEl>
                                          <p:spTgt spid="15"/>
                                        </p:tgtEl>
                                        <p:attrNameLst>
                                          <p:attrName>style.rotation</p:attrName>
                                        </p:attrNameLst>
                                      </p:cBhvr>
                                      <p:tavLst>
                                        <p:tav tm="0">
                                          <p:val>
                                            <p:fltVal val="0"/>
                                          </p:val>
                                        </p:tav>
                                        <p:tav tm="100000">
                                          <p:val>
                                            <p:fltVal val="720"/>
                                          </p:val>
                                        </p:tav>
                                      </p:tavLst>
                                    </p:anim>
                                    <p:anim calcmode="lin" valueType="num">
                                      <p:cBhvr>
                                        <p:cTn id="38" dur="2000"/>
                                        <p:tgtEl>
                                          <p:spTgt spid="15"/>
                                        </p:tgtEl>
                                        <p:attrNameLst>
                                          <p:attrName>ppt_h</p:attrName>
                                        </p:attrNameLst>
                                      </p:cBhvr>
                                      <p:tavLst>
                                        <p:tav tm="0">
                                          <p:val>
                                            <p:strVal val="ppt_h"/>
                                          </p:val>
                                        </p:tav>
                                        <p:tav tm="100000">
                                          <p:val>
                                            <p:fltVal val="0"/>
                                          </p:val>
                                        </p:tav>
                                      </p:tavLst>
                                    </p:anim>
                                    <p:anim calcmode="lin" valueType="num">
                                      <p:cBhvr>
                                        <p:cTn id="39" dur="2000"/>
                                        <p:tgtEl>
                                          <p:spTgt spid="15"/>
                                        </p:tgtEl>
                                        <p:attrNameLst>
                                          <p:attrName>ppt_w</p:attrName>
                                        </p:attrNameLst>
                                      </p:cBhvr>
                                      <p:tavLst>
                                        <p:tav tm="0">
                                          <p:val>
                                            <p:strVal val="ppt_w"/>
                                          </p:val>
                                        </p:tav>
                                        <p:tav tm="100000">
                                          <p:val>
                                            <p:fltVal val="0"/>
                                          </p:val>
                                        </p:tav>
                                      </p:tavLst>
                                    </p:anim>
                                    <p:set>
                                      <p:cBhvr>
                                        <p:cTn id="40" dur="1" fill="hold">
                                          <p:stCondLst>
                                            <p:cond delay="1999"/>
                                          </p:stCondLst>
                                        </p:cTn>
                                        <p:tgtEl>
                                          <p:spTgt spid="15"/>
                                        </p:tgtEl>
                                        <p:attrNameLst>
                                          <p:attrName>style.visibility</p:attrName>
                                        </p:attrNameLst>
                                      </p:cBhvr>
                                      <p:to>
                                        <p:strVal val="hidden"/>
                                      </p:to>
                                    </p:set>
                                  </p:childTnLst>
                                </p:cTn>
                              </p:par>
                              <p:par>
                                <p:cTn id="41" presetID="35" presetClass="exit" presetSubtype="0" fill="hold" nodeType="withEffect">
                                  <p:stCondLst>
                                    <p:cond delay="0"/>
                                  </p:stCondLst>
                                  <p:childTnLst>
                                    <p:animEffect transition="out" filter="fade">
                                      <p:cBhvr>
                                        <p:cTn id="42" dur="2000"/>
                                        <p:tgtEl>
                                          <p:spTgt spid="8"/>
                                        </p:tgtEl>
                                      </p:cBhvr>
                                    </p:animEffect>
                                    <p:anim calcmode="lin" valueType="num">
                                      <p:cBhvr>
                                        <p:cTn id="43" dur="2000"/>
                                        <p:tgtEl>
                                          <p:spTgt spid="8"/>
                                        </p:tgtEl>
                                        <p:attrNameLst>
                                          <p:attrName>style.rotation</p:attrName>
                                        </p:attrNameLst>
                                      </p:cBhvr>
                                      <p:tavLst>
                                        <p:tav tm="0">
                                          <p:val>
                                            <p:fltVal val="0"/>
                                          </p:val>
                                        </p:tav>
                                        <p:tav tm="100000">
                                          <p:val>
                                            <p:fltVal val="720"/>
                                          </p:val>
                                        </p:tav>
                                      </p:tavLst>
                                    </p:anim>
                                    <p:anim calcmode="lin" valueType="num">
                                      <p:cBhvr>
                                        <p:cTn id="44" dur="2000"/>
                                        <p:tgtEl>
                                          <p:spTgt spid="8"/>
                                        </p:tgtEl>
                                        <p:attrNameLst>
                                          <p:attrName>ppt_h</p:attrName>
                                        </p:attrNameLst>
                                      </p:cBhvr>
                                      <p:tavLst>
                                        <p:tav tm="0">
                                          <p:val>
                                            <p:strVal val="ppt_h"/>
                                          </p:val>
                                        </p:tav>
                                        <p:tav tm="100000">
                                          <p:val>
                                            <p:fltVal val="0"/>
                                          </p:val>
                                        </p:tav>
                                      </p:tavLst>
                                    </p:anim>
                                    <p:anim calcmode="lin" valueType="num">
                                      <p:cBhvr>
                                        <p:cTn id="45" dur="2000"/>
                                        <p:tgtEl>
                                          <p:spTgt spid="8"/>
                                        </p:tgtEl>
                                        <p:attrNameLst>
                                          <p:attrName>ppt_w</p:attrName>
                                        </p:attrNameLst>
                                      </p:cBhvr>
                                      <p:tavLst>
                                        <p:tav tm="0">
                                          <p:val>
                                            <p:strVal val="ppt_w"/>
                                          </p:val>
                                        </p:tav>
                                        <p:tav tm="100000">
                                          <p:val>
                                            <p:fltVal val="0"/>
                                          </p:val>
                                        </p:tav>
                                      </p:tavLst>
                                    </p:anim>
                                    <p:set>
                                      <p:cBhvr>
                                        <p:cTn id="46" dur="1" fill="hold">
                                          <p:stCondLst>
                                            <p:cond delay="1999"/>
                                          </p:stCondLst>
                                        </p:cTn>
                                        <p:tgtEl>
                                          <p:spTgt spid="8"/>
                                        </p:tgtEl>
                                        <p:attrNameLst>
                                          <p:attrName>style.visibility</p:attrName>
                                        </p:attrNameLst>
                                      </p:cBhvr>
                                      <p:to>
                                        <p:strVal val="hidden"/>
                                      </p:to>
                                    </p:set>
                                  </p:childTnLst>
                                </p:cTn>
                              </p:par>
                              <p:par>
                                <p:cTn id="47" presetID="35" presetClass="exit" presetSubtype="0" fill="hold" nodeType="withEffect">
                                  <p:stCondLst>
                                    <p:cond delay="0"/>
                                  </p:stCondLst>
                                  <p:childTnLst>
                                    <p:animEffect transition="out" filter="fade">
                                      <p:cBhvr>
                                        <p:cTn id="48" dur="2000"/>
                                        <p:tgtEl>
                                          <p:spTgt spid="9"/>
                                        </p:tgtEl>
                                      </p:cBhvr>
                                    </p:animEffect>
                                    <p:anim calcmode="lin" valueType="num">
                                      <p:cBhvr>
                                        <p:cTn id="49" dur="2000"/>
                                        <p:tgtEl>
                                          <p:spTgt spid="9"/>
                                        </p:tgtEl>
                                        <p:attrNameLst>
                                          <p:attrName>style.rotation</p:attrName>
                                        </p:attrNameLst>
                                      </p:cBhvr>
                                      <p:tavLst>
                                        <p:tav tm="0">
                                          <p:val>
                                            <p:fltVal val="0"/>
                                          </p:val>
                                        </p:tav>
                                        <p:tav tm="100000">
                                          <p:val>
                                            <p:fltVal val="720"/>
                                          </p:val>
                                        </p:tav>
                                      </p:tavLst>
                                    </p:anim>
                                    <p:anim calcmode="lin" valueType="num">
                                      <p:cBhvr>
                                        <p:cTn id="50" dur="2000"/>
                                        <p:tgtEl>
                                          <p:spTgt spid="9"/>
                                        </p:tgtEl>
                                        <p:attrNameLst>
                                          <p:attrName>ppt_h</p:attrName>
                                        </p:attrNameLst>
                                      </p:cBhvr>
                                      <p:tavLst>
                                        <p:tav tm="0">
                                          <p:val>
                                            <p:strVal val="ppt_h"/>
                                          </p:val>
                                        </p:tav>
                                        <p:tav tm="100000">
                                          <p:val>
                                            <p:fltVal val="0"/>
                                          </p:val>
                                        </p:tav>
                                      </p:tavLst>
                                    </p:anim>
                                    <p:anim calcmode="lin" valueType="num">
                                      <p:cBhvr>
                                        <p:cTn id="51" dur="2000"/>
                                        <p:tgtEl>
                                          <p:spTgt spid="9"/>
                                        </p:tgtEl>
                                        <p:attrNameLst>
                                          <p:attrName>ppt_w</p:attrName>
                                        </p:attrNameLst>
                                      </p:cBhvr>
                                      <p:tavLst>
                                        <p:tav tm="0">
                                          <p:val>
                                            <p:strVal val="ppt_w"/>
                                          </p:val>
                                        </p:tav>
                                        <p:tav tm="100000">
                                          <p:val>
                                            <p:fltVal val="0"/>
                                          </p:val>
                                        </p:tav>
                                      </p:tavLst>
                                    </p:anim>
                                    <p:set>
                                      <p:cBhvr>
                                        <p:cTn id="52" dur="1" fill="hold">
                                          <p:stCondLst>
                                            <p:cond delay="1999"/>
                                          </p:stCondLst>
                                        </p:cTn>
                                        <p:tgtEl>
                                          <p:spTgt spid="9"/>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3" presetClass="entr" presetSubtype="16"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childTnLst>
                                </p:cTn>
                              </p:par>
                            </p:childTnLst>
                          </p:cTn>
                        </p:par>
                        <p:par>
                          <p:cTn id="59" fill="hold">
                            <p:stCondLst>
                              <p:cond delay="500"/>
                            </p:stCondLst>
                            <p:childTnLst>
                              <p:par>
                                <p:cTn id="60" presetID="23" presetClass="entr" presetSubtype="16" fill="hold" nodeType="after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p:cTn id="62" dur="500" fill="hold"/>
                                        <p:tgtEl>
                                          <p:spTgt spid="17"/>
                                        </p:tgtEl>
                                        <p:attrNameLst>
                                          <p:attrName>ppt_w</p:attrName>
                                        </p:attrNameLst>
                                      </p:cBhvr>
                                      <p:tavLst>
                                        <p:tav tm="0">
                                          <p:val>
                                            <p:fltVal val="0"/>
                                          </p:val>
                                        </p:tav>
                                        <p:tav tm="100000">
                                          <p:val>
                                            <p:strVal val="#ppt_w"/>
                                          </p:val>
                                        </p:tav>
                                      </p:tavLst>
                                    </p:anim>
                                    <p:anim calcmode="lin" valueType="num">
                                      <p:cBhvr>
                                        <p:cTn id="63" dur="500" fill="hold"/>
                                        <p:tgtEl>
                                          <p:spTgt spid="17"/>
                                        </p:tgtEl>
                                        <p:attrNameLst>
                                          <p:attrName>ppt_h</p:attrName>
                                        </p:attrNameLst>
                                      </p:cBhvr>
                                      <p:tavLst>
                                        <p:tav tm="0">
                                          <p:val>
                                            <p:fltVal val="0"/>
                                          </p:val>
                                        </p:tav>
                                        <p:tav tm="100000">
                                          <p:val>
                                            <p:strVal val="#ppt_h"/>
                                          </p:val>
                                        </p:tav>
                                      </p:tavLst>
                                    </p:anim>
                                  </p:childTnLst>
                                </p:cTn>
                              </p:par>
                            </p:childTnLst>
                          </p:cTn>
                        </p:par>
                        <p:par>
                          <p:cTn id="64" fill="hold">
                            <p:stCondLst>
                              <p:cond delay="1000"/>
                            </p:stCondLst>
                            <p:childTnLst>
                              <p:par>
                                <p:cTn id="65" presetID="1" presetClass="path" presetSubtype="0" repeatCount="indefinite" fill="hold" nodeType="afterEffect">
                                  <p:stCondLst>
                                    <p:cond delay="0"/>
                                  </p:stCondLst>
                                  <p:childTnLst>
                                    <p:animMotion origin="layout" path="M -1.94444E-6 -3.33333E-6 C 0.08768 -3.33333E-6 0.1592 0.0919 0.1592 0.2051 C 0.1592 0.31852 0.08768 0.41111 -1.94444E-6 0.41111 C -0.0875 0.41111 -0.1585 0.31852 -0.1585 0.2051 C -0.1585 0.0919 -0.0875 -3.33333E-6 -1.94444E-6 -3.33333E-6 Z " pathEditMode="relative" rAng="0" ptsTypes="fffff">
                                      <p:cBhvr>
                                        <p:cTn id="66" dur="2000" spd="-100000" fill="hold"/>
                                        <p:tgtEl>
                                          <p:spTgt spid="17"/>
                                        </p:tgtEl>
                                        <p:attrNameLst>
                                          <p:attrName>ppt_x</p:attrName>
                                          <p:attrName>ppt_y</p:attrName>
                                        </p:attrNameLst>
                                      </p:cBhvr>
                                      <p:rCtr x="0" y="206"/>
                                    </p:animMotion>
                                  </p:childTnLst>
                                </p:cTn>
                              </p:par>
                            </p:childTnLst>
                          </p:cTn>
                        </p:par>
                        <p:par>
                          <p:cTn id="67" fill="hold">
                            <p:stCondLst>
                              <p:cond delay="3000"/>
                            </p:stCondLst>
                            <p:childTnLst>
                              <p:par>
                                <p:cTn id="68" presetID="17" presetClass="entr" presetSubtype="10"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 calcmode="lin" valueType="num">
                                      <p:cBhvr>
                                        <p:cTn id="70" dur="500" fill="hold"/>
                                        <p:tgtEl>
                                          <p:spTgt spid="19"/>
                                        </p:tgtEl>
                                        <p:attrNameLst>
                                          <p:attrName>ppt_w</p:attrName>
                                        </p:attrNameLst>
                                      </p:cBhvr>
                                      <p:tavLst>
                                        <p:tav tm="0">
                                          <p:val>
                                            <p:fltVal val="0"/>
                                          </p:val>
                                        </p:tav>
                                        <p:tav tm="100000">
                                          <p:val>
                                            <p:strVal val="#ppt_w"/>
                                          </p:val>
                                        </p:tav>
                                      </p:tavLst>
                                    </p:anim>
                                    <p:anim calcmode="lin" valueType="num">
                                      <p:cBhvr>
                                        <p:cTn id="71" dur="5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72" fill="hold">
                      <p:stCondLst>
                        <p:cond delay="indefinite"/>
                      </p:stCondLst>
                      <p:childTnLst>
                        <p:par>
                          <p:cTn id="73" fill="hold">
                            <p:stCondLst>
                              <p:cond delay="0"/>
                            </p:stCondLst>
                            <p:childTnLst>
                              <p:par>
                                <p:cTn id="74" presetID="12" presetClass="entr" presetSubtype="4" fill="hold" nodeType="click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slide(fromBottom)">
                                      <p:cBhvr>
                                        <p:cTn id="76" dur="500"/>
                                        <p:tgtEl>
                                          <p:spTgt spid="24"/>
                                        </p:tgtEl>
                                      </p:cBhvr>
                                    </p:animEffect>
                                  </p:childTnLst>
                                </p:cTn>
                              </p:par>
                              <p:par>
                                <p:cTn id="77" presetID="12" presetClass="entr" presetSubtype="4" fill="hold" nodeType="with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slide(fromBottom)">
                                      <p:cBhvr>
                                        <p:cTn id="7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5" grpId="1" animBg="1"/>
      <p:bldP spid="18" grpId="0" animBg="1"/>
      <p:bldP spid="18" grpId="1"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11" name="Frame 10"/>
          <p:cNvSpPr/>
          <p:nvPr/>
        </p:nvSpPr>
        <p:spPr>
          <a:xfrm>
            <a:off x="0" y="0"/>
            <a:ext cx="9144000" cy="6858000"/>
          </a:xfrm>
          <a:prstGeom prst="frame">
            <a:avLst>
              <a:gd name="adj1" fmla="val 2615"/>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TextBox 19"/>
          <p:cNvSpPr txBox="1"/>
          <p:nvPr/>
        </p:nvSpPr>
        <p:spPr>
          <a:xfrm>
            <a:off x="2514600" y="609600"/>
            <a:ext cx="4121641" cy="58477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none" rtlCol="0">
            <a:spAutoFit/>
          </a:bodyPr>
          <a:lstStyle/>
          <a:p>
            <a:r>
              <a:rPr lang="bn-BD" sz="3200" dirty="0" smtClean="0">
                <a:latin typeface="NikoshBAN" pitchFamily="2" charset="0"/>
                <a:cs typeface="NikoshBAN" pitchFamily="2" charset="0"/>
              </a:rPr>
              <a:t>এবার দেখো আধুনিক সৌরজগত</a:t>
            </a:r>
            <a:endParaRPr lang="en-US" sz="3200" dirty="0">
              <a:latin typeface="NikoshBAN" pitchFamily="2" charset="0"/>
              <a:cs typeface="NikoshBAN" pitchFamily="2" charset="0"/>
            </a:endParaRPr>
          </a:p>
        </p:txBody>
      </p:sp>
      <p:graphicFrame>
        <p:nvGraphicFramePr>
          <p:cNvPr id="21" name="Object 20">
            <a:hlinkClick r:id="" action="ppaction://ole?verb=0"/>
          </p:cNvPr>
          <p:cNvGraphicFramePr>
            <a:graphicFrameLocks noChangeAspect="1"/>
          </p:cNvGraphicFramePr>
          <p:nvPr/>
        </p:nvGraphicFramePr>
        <p:xfrm>
          <a:off x="3733800" y="1828800"/>
          <a:ext cx="1981200" cy="1671638"/>
        </p:xfrm>
        <a:graphic>
          <a:graphicData uri="http://schemas.openxmlformats.org/presentationml/2006/ole">
            <p:oleObj spid="_x0000_s1026" name="Packager Shell Object" showAsIcon="1" r:id="rId4" imgW="914400" imgH="771480" progId="Package">
              <p:embed/>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3097</TotalTime>
  <Words>1290</Words>
  <Application>Microsoft Office PowerPoint</Application>
  <PresentationFormat>On-screen Show (4:3)</PresentationFormat>
  <Paragraphs>144</Paragraphs>
  <Slides>20</Slides>
  <Notes>16</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Office Theme</vt:lpstr>
      <vt:lpstr>Packager Shell Object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TSS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Doel</dc:creator>
  <cp:lastModifiedBy>Doel</cp:lastModifiedBy>
  <cp:revision>736</cp:revision>
  <dcterms:created xsi:type="dcterms:W3CDTF">2014-12-10T13:23:59Z</dcterms:created>
  <dcterms:modified xsi:type="dcterms:W3CDTF">2016-08-10T06:21:08Z</dcterms:modified>
</cp:coreProperties>
</file>